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53" r:id="rId1"/>
  </p:sldMasterIdLst>
  <p:notesMasterIdLst>
    <p:notesMasterId r:id="rId142"/>
  </p:notesMasterIdLst>
  <p:handoutMasterIdLst>
    <p:handoutMasterId r:id="rId143"/>
  </p:handoutMasterIdLst>
  <p:sldIdLst>
    <p:sldId id="529" r:id="rId2"/>
    <p:sldId id="530" r:id="rId3"/>
    <p:sldId id="531" r:id="rId4"/>
    <p:sldId id="532" r:id="rId5"/>
    <p:sldId id="533" r:id="rId6"/>
    <p:sldId id="534" r:id="rId7"/>
    <p:sldId id="535" r:id="rId8"/>
    <p:sldId id="536" r:id="rId9"/>
    <p:sldId id="537" r:id="rId10"/>
    <p:sldId id="538" r:id="rId11"/>
    <p:sldId id="539" r:id="rId12"/>
    <p:sldId id="540" r:id="rId13"/>
    <p:sldId id="541" r:id="rId14"/>
    <p:sldId id="542" r:id="rId15"/>
    <p:sldId id="543" r:id="rId16"/>
    <p:sldId id="544" r:id="rId17"/>
    <p:sldId id="545" r:id="rId18"/>
    <p:sldId id="546" r:id="rId19"/>
    <p:sldId id="547" r:id="rId20"/>
    <p:sldId id="548" r:id="rId21"/>
    <p:sldId id="549" r:id="rId22"/>
    <p:sldId id="550" r:id="rId23"/>
    <p:sldId id="551" r:id="rId24"/>
    <p:sldId id="552" r:id="rId25"/>
    <p:sldId id="703" r:id="rId26"/>
    <p:sldId id="554" r:id="rId27"/>
    <p:sldId id="555" r:id="rId28"/>
    <p:sldId id="702" r:id="rId29"/>
    <p:sldId id="665" r:id="rId30"/>
    <p:sldId id="666" r:id="rId31"/>
    <p:sldId id="667" r:id="rId32"/>
    <p:sldId id="668" r:id="rId33"/>
    <p:sldId id="669" r:id="rId34"/>
    <p:sldId id="670" r:id="rId35"/>
    <p:sldId id="671" r:id="rId36"/>
    <p:sldId id="672" r:id="rId37"/>
    <p:sldId id="704" r:id="rId38"/>
    <p:sldId id="705" r:id="rId39"/>
    <p:sldId id="706" r:id="rId40"/>
    <p:sldId id="707" r:id="rId41"/>
    <p:sldId id="708" r:id="rId42"/>
    <p:sldId id="678" r:id="rId43"/>
    <p:sldId id="679" r:id="rId44"/>
    <p:sldId id="680" r:id="rId45"/>
    <p:sldId id="681" r:id="rId46"/>
    <p:sldId id="682" r:id="rId47"/>
    <p:sldId id="683" r:id="rId48"/>
    <p:sldId id="684" r:id="rId49"/>
    <p:sldId id="685" r:id="rId50"/>
    <p:sldId id="686" r:id="rId51"/>
    <p:sldId id="687" r:id="rId52"/>
    <p:sldId id="688" r:id="rId53"/>
    <p:sldId id="689" r:id="rId54"/>
    <p:sldId id="690" r:id="rId55"/>
    <p:sldId id="691" r:id="rId56"/>
    <p:sldId id="692" r:id="rId57"/>
    <p:sldId id="693" r:id="rId58"/>
    <p:sldId id="694" r:id="rId59"/>
    <p:sldId id="556" r:id="rId60"/>
    <p:sldId id="557" r:id="rId61"/>
    <p:sldId id="558" r:id="rId62"/>
    <p:sldId id="559" r:id="rId63"/>
    <p:sldId id="560" r:id="rId64"/>
    <p:sldId id="561" r:id="rId65"/>
    <p:sldId id="563" r:id="rId66"/>
    <p:sldId id="564" r:id="rId67"/>
    <p:sldId id="565" r:id="rId68"/>
    <p:sldId id="566" r:id="rId69"/>
    <p:sldId id="567" r:id="rId70"/>
    <p:sldId id="568" r:id="rId71"/>
    <p:sldId id="569" r:id="rId72"/>
    <p:sldId id="570" r:id="rId73"/>
    <p:sldId id="571" r:id="rId74"/>
    <p:sldId id="572" r:id="rId75"/>
    <p:sldId id="573" r:id="rId76"/>
    <p:sldId id="574" r:id="rId77"/>
    <p:sldId id="575" r:id="rId78"/>
    <p:sldId id="576" r:id="rId79"/>
    <p:sldId id="577" r:id="rId80"/>
    <p:sldId id="580" r:id="rId81"/>
    <p:sldId id="581" r:id="rId82"/>
    <p:sldId id="582" r:id="rId83"/>
    <p:sldId id="583" r:id="rId84"/>
    <p:sldId id="584" r:id="rId85"/>
    <p:sldId id="588" r:id="rId86"/>
    <p:sldId id="590" r:id="rId87"/>
    <p:sldId id="591" r:id="rId88"/>
    <p:sldId id="592" r:id="rId89"/>
    <p:sldId id="593" r:id="rId90"/>
    <p:sldId id="594" r:id="rId91"/>
    <p:sldId id="595" r:id="rId92"/>
    <p:sldId id="663" r:id="rId93"/>
    <p:sldId id="596" r:id="rId94"/>
    <p:sldId id="597" r:id="rId95"/>
    <p:sldId id="598" r:id="rId96"/>
    <p:sldId id="599" r:id="rId97"/>
    <p:sldId id="600" r:id="rId98"/>
    <p:sldId id="610" r:id="rId99"/>
    <p:sldId id="611" r:id="rId100"/>
    <p:sldId id="612" r:id="rId101"/>
    <p:sldId id="613" r:id="rId102"/>
    <p:sldId id="614" r:id="rId103"/>
    <p:sldId id="615" r:id="rId104"/>
    <p:sldId id="616" r:id="rId105"/>
    <p:sldId id="621" r:id="rId106"/>
    <p:sldId id="622" r:id="rId107"/>
    <p:sldId id="623" r:id="rId108"/>
    <p:sldId id="617" r:id="rId109"/>
    <p:sldId id="618" r:id="rId110"/>
    <p:sldId id="619" r:id="rId111"/>
    <p:sldId id="620" r:id="rId112"/>
    <p:sldId id="625" r:id="rId113"/>
    <p:sldId id="626" r:id="rId114"/>
    <p:sldId id="627" r:id="rId115"/>
    <p:sldId id="628" r:id="rId116"/>
    <p:sldId id="695" r:id="rId117"/>
    <p:sldId id="696" r:id="rId118"/>
    <p:sldId id="697" r:id="rId119"/>
    <p:sldId id="698" r:id="rId120"/>
    <p:sldId id="699" r:id="rId121"/>
    <p:sldId id="700" r:id="rId122"/>
    <p:sldId id="701" r:id="rId123"/>
    <p:sldId id="629" r:id="rId124"/>
    <p:sldId id="630" r:id="rId125"/>
    <p:sldId id="631" r:id="rId126"/>
    <p:sldId id="632" r:id="rId127"/>
    <p:sldId id="633" r:id="rId128"/>
    <p:sldId id="634" r:id="rId129"/>
    <p:sldId id="635" r:id="rId130"/>
    <p:sldId id="637" r:id="rId131"/>
    <p:sldId id="638" r:id="rId132"/>
    <p:sldId id="639" r:id="rId133"/>
    <p:sldId id="640" r:id="rId134"/>
    <p:sldId id="641" r:id="rId135"/>
    <p:sldId id="642" r:id="rId136"/>
    <p:sldId id="643" r:id="rId137"/>
    <p:sldId id="644" r:id="rId138"/>
    <p:sldId id="645" r:id="rId139"/>
    <p:sldId id="646" r:id="rId140"/>
    <p:sldId id="657" r:id="rId141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79DCFF"/>
    <a:srgbClr val="009999"/>
    <a:srgbClr val="85FFFF"/>
    <a:srgbClr val="FFFF66"/>
    <a:srgbClr val="CCFFCC"/>
    <a:srgbClr val="66FFCC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5639" autoAdjust="0"/>
  </p:normalViewPr>
  <p:slideViewPr>
    <p:cSldViewPr>
      <p:cViewPr varScale="1">
        <p:scale>
          <a:sx n="139" d="100"/>
          <a:sy n="139" d="100"/>
        </p:scale>
        <p:origin x="242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36402"/>
    </p:cViewPr>
  </p:sorterViewPr>
  <p:notesViewPr>
    <p:cSldViewPr>
      <p:cViewPr>
        <p:scale>
          <a:sx n="100" d="100"/>
          <a:sy n="100" d="100"/>
        </p:scale>
        <p:origin x="-1008" y="2045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BD61993C-5CBF-3EA5-FBD5-8773BF04C5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19" rIns="99039" bIns="49519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A84612FD-41CC-84F0-DA61-2A677FC063A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19" rIns="99039" bIns="49519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6" name="Rectangle 4">
            <a:extLst>
              <a:ext uri="{FF2B5EF4-FFF2-40B4-BE49-F238E27FC236}">
                <a16:creationId xmlns:a16="http://schemas.microsoft.com/office/drawing/2014/main" id="{E0D3F2C8-10A4-100B-6A97-DAE5472544A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19" rIns="99039" bIns="49519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0A6D0C05-E06A-6998-4C68-54B5EBD556C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19" rIns="99039" bIns="49519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88348B23-7153-4E49-AB14-F2E92066FF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07BB28A-71D9-2A56-A37B-A74B2C651F7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9039" tIns="49519" rIns="99039" bIns="49519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337AA185-99E8-CC59-6EAC-7C7187B0FC1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9039" tIns="49519" rIns="99039" bIns="49519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D637E2FA-CE53-6601-7B32-51D15B42459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1BE9C647-7D63-D925-391B-77E85549E0F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9039" tIns="49519" rIns="99039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12D80E80-B9C0-FF34-C91B-2BF06FDDB64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9039" tIns="49519" rIns="99039" bIns="49519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C1BD0368-8DF1-44D3-0CD9-D21F670A0A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9039" tIns="49519" rIns="99039" bIns="49519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20B909DC-301C-4437-965E-30840DB8E3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B3EA9F27-010A-D342-57DC-B3DF7BFC48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C89737-25F3-4255-9C28-2B36A3699718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1</a:t>
            </a:fld>
            <a:endParaRPr lang="en-US" altLang="zh-CN" sz="1300">
              <a:ea typeface="隶书" panose="02010509060101010101" pitchFamily="49" charset="-122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96855938-00F7-4DB8-3171-140AFB73B4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D16B1F3-609E-22A8-9B66-11BFF1BB4D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5B15F4A6-3F6D-CF22-E2E8-71CE1AE63A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8150ECD-BF56-45A7-8645-136320DCFE32}" type="slidenum">
              <a:rPr lang="en-US" altLang="zh-CN" sz="1300" smtClean="0"/>
              <a:pPr>
                <a:spcBef>
                  <a:spcPct val="0"/>
                </a:spcBef>
              </a:pPr>
              <a:t>13</a:t>
            </a:fld>
            <a:endParaRPr lang="en-US" altLang="zh-CN" sz="13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66F35EFC-A622-D0C8-A317-3EAC580793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7C057E82-8556-0335-2A90-422DDA82B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D0650F11-5327-DAFB-4F29-1651AA339C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E3C6457-D48F-4D04-9A07-C9660E6B1371}" type="slidenum">
              <a:rPr lang="en-US" altLang="zh-CN" sz="1300" smtClean="0"/>
              <a:pPr>
                <a:spcBef>
                  <a:spcPct val="0"/>
                </a:spcBef>
              </a:pPr>
              <a:t>14</a:t>
            </a:fld>
            <a:endParaRPr lang="en-US" altLang="zh-CN" sz="13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75925748-A79B-A651-29E4-4807AD3A45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313E5E2F-247E-58E5-BFA0-BD5B8EF910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F871F287-920E-84E1-5A8B-34D5A95284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CC32B1C-ECE1-41DB-B83E-1E81DF66DFF9}" type="slidenum">
              <a:rPr lang="en-US" altLang="zh-CN" sz="1300" smtClean="0"/>
              <a:pPr>
                <a:spcBef>
                  <a:spcPct val="0"/>
                </a:spcBef>
              </a:pPr>
              <a:t>15</a:t>
            </a:fld>
            <a:endParaRPr lang="en-US" altLang="zh-CN" sz="13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36BA474C-69C8-2ED8-5DEE-03555F4246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0964" name="Rectangle 4">
            <a:extLst>
              <a:ext uri="{FF2B5EF4-FFF2-40B4-BE49-F238E27FC236}">
                <a16:creationId xmlns:a16="http://schemas.microsoft.com/office/drawing/2014/main" id="{D1E4322B-ED2A-B8B7-A00D-C2274EAD8F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9B762D34-E27A-1299-9E34-B1A9EF269C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78F8914-2108-4DA1-B680-9FB9E59C5770}" type="slidenum">
              <a:rPr lang="en-US" altLang="zh-CN" sz="1300" smtClean="0"/>
              <a:pPr>
                <a:spcBef>
                  <a:spcPct val="0"/>
                </a:spcBef>
              </a:pPr>
              <a:t>16</a:t>
            </a:fld>
            <a:endParaRPr lang="en-US" altLang="zh-CN" sz="13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DC9F04DD-5659-508A-2EE5-092411D3F0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3012" name="Rectangle 4">
            <a:extLst>
              <a:ext uri="{FF2B5EF4-FFF2-40B4-BE49-F238E27FC236}">
                <a16:creationId xmlns:a16="http://schemas.microsoft.com/office/drawing/2014/main" id="{8009C2AB-A877-D2EB-C59D-E6FF58A1C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1A50B360-C097-23DD-EF82-43F8E8DD53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9993EC9-A372-431D-B87E-4DC387678778}" type="slidenum">
              <a:rPr lang="en-US" altLang="zh-CN" sz="1300" smtClean="0"/>
              <a:pPr>
                <a:spcBef>
                  <a:spcPct val="0"/>
                </a:spcBef>
              </a:pPr>
              <a:t>17</a:t>
            </a:fld>
            <a:endParaRPr lang="en-US" altLang="zh-CN" sz="13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EA22C58-F451-2718-C91A-F50A94B5B9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A1217736-F4EF-1AE7-A700-7BD9FE9517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030E4787-6031-3077-B3F0-A2ADD2E5C2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8E0565B-5483-4BC9-A45F-BDC9981C2E0B}" type="slidenum">
              <a:rPr lang="en-US" altLang="zh-CN" sz="1300" smtClean="0"/>
              <a:pPr>
                <a:spcBef>
                  <a:spcPct val="0"/>
                </a:spcBef>
              </a:pPr>
              <a:t>18</a:t>
            </a:fld>
            <a:endParaRPr lang="en-US" altLang="zh-CN" sz="13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AD1536D8-B373-98B6-605D-EA4FA024EE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7108" name="Rectangle 4">
            <a:extLst>
              <a:ext uri="{FF2B5EF4-FFF2-40B4-BE49-F238E27FC236}">
                <a16:creationId xmlns:a16="http://schemas.microsoft.com/office/drawing/2014/main" id="{A7B23DC8-72E0-6AD5-7D8F-5FF608F09C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DB0C7EEC-A429-FA33-2824-C904D0AB1F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9A880AF-9B02-4D51-A626-24C4E225DF76}" type="slidenum">
              <a:rPr lang="en-US" altLang="zh-CN" sz="1300" smtClean="0"/>
              <a:pPr>
                <a:spcBef>
                  <a:spcPct val="0"/>
                </a:spcBef>
              </a:pPr>
              <a:t>19</a:t>
            </a:fld>
            <a:endParaRPr lang="en-US" altLang="zh-CN" sz="13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4A42259F-DCC7-56DC-5EB7-F982C36550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D44DB495-42ED-2C97-E4E2-B9F159F50F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B6A85D19-CD9E-3889-E4CC-99F034B423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B44B3CE-D202-4263-B0CB-1FC3FE925399}" type="slidenum">
              <a:rPr lang="en-US" altLang="zh-CN" sz="1300" smtClean="0"/>
              <a:pPr>
                <a:spcBef>
                  <a:spcPct val="0"/>
                </a:spcBef>
              </a:pPr>
              <a:t>20</a:t>
            </a:fld>
            <a:endParaRPr lang="en-US" altLang="zh-CN" sz="13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711915FD-7882-0BAB-F4FD-E343B0EE4C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C20EBCDA-E383-FCE5-4B11-9F6A58607E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9E55EAB8-93F6-0963-5F83-08314E8BC4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DBA8C91-CBBE-43DA-8BA1-AF3E972898CD}" type="slidenum">
              <a:rPr lang="en-US" altLang="zh-CN" sz="1300" smtClean="0"/>
              <a:pPr>
                <a:spcBef>
                  <a:spcPct val="0"/>
                </a:spcBef>
              </a:pPr>
              <a:t>21</a:t>
            </a:fld>
            <a:endParaRPr lang="en-US" altLang="zh-CN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2901A9F9-176C-DB0E-5C1F-7E143CC71B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3252" name="Rectangle 4">
            <a:extLst>
              <a:ext uri="{FF2B5EF4-FFF2-40B4-BE49-F238E27FC236}">
                <a16:creationId xmlns:a16="http://schemas.microsoft.com/office/drawing/2014/main" id="{B5E21616-1945-2FA3-E907-47348C924C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1C2DD1E0-FDD9-5465-F601-E838EDD33A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49479B0-B49E-4F83-980D-3D98B63646EF}" type="slidenum">
              <a:rPr lang="en-US" altLang="zh-CN" sz="1300" smtClean="0"/>
              <a:pPr>
                <a:spcBef>
                  <a:spcPct val="0"/>
                </a:spcBef>
              </a:pPr>
              <a:t>22</a:t>
            </a:fld>
            <a:endParaRPr lang="en-US" altLang="zh-CN" sz="13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A6889FB6-E31B-875F-73D6-E325128395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F90FC3E0-C57F-F961-1718-B9E03C74B2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92F518D-A962-CFC2-A427-DE73042DCE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963D960-F41B-4AD3-9F03-5948D1EC11C0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2</a:t>
            </a:fld>
            <a:endParaRPr lang="en-US" altLang="zh-CN" sz="1300">
              <a:ea typeface="隶书" panose="02010509060101010101" pitchFamily="49" charset="-122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FA40F6E0-4860-CD77-9A11-F4759DFD83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479FFC8D-C732-0D90-2F0F-73EE1F57A3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F72E9729-6F84-D7DF-4C4A-664D32F5B3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046BDAE-3639-455F-8445-64636BB8E738}" type="slidenum">
              <a:rPr lang="en-US" altLang="zh-CN" sz="1300" smtClean="0"/>
              <a:pPr>
                <a:spcBef>
                  <a:spcPct val="0"/>
                </a:spcBef>
              </a:pPr>
              <a:t>23</a:t>
            </a:fld>
            <a:endParaRPr lang="en-US" altLang="zh-CN" sz="1300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25D61B3E-4911-C92A-0DB7-8713D738B0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7348" name="Rectangle 4">
            <a:extLst>
              <a:ext uri="{FF2B5EF4-FFF2-40B4-BE49-F238E27FC236}">
                <a16:creationId xmlns:a16="http://schemas.microsoft.com/office/drawing/2014/main" id="{644A7680-DF7B-B525-05AE-6F08FD863B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5676731E-30C0-35BC-2909-4576C08580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EF98EA3-1448-440E-9078-89079B970B03}" type="slidenum">
              <a:rPr lang="en-US" altLang="zh-CN" sz="1300" smtClean="0"/>
              <a:pPr>
                <a:spcBef>
                  <a:spcPct val="0"/>
                </a:spcBef>
              </a:pPr>
              <a:t>24</a:t>
            </a:fld>
            <a:endParaRPr lang="en-US" altLang="zh-CN" sz="1300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AF959D79-DFA1-9473-7BC2-2ACA4752B2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AA60BDAA-6B54-48ED-8CBC-97A6306B1E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5CD658EB-5178-25CD-FE34-732AA06DA3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AAAAF6F-AD14-4A81-878D-95D9C2949E2E}" type="slidenum">
              <a:rPr lang="en-US" altLang="zh-CN" sz="1300" smtClean="0"/>
              <a:pPr>
                <a:spcBef>
                  <a:spcPct val="0"/>
                </a:spcBef>
              </a:pPr>
              <a:t>25</a:t>
            </a:fld>
            <a:endParaRPr lang="en-US" altLang="zh-CN" sz="13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05991862-ECAB-7DFC-0145-78450B0EFB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1444" name="Rectangle 4">
            <a:extLst>
              <a:ext uri="{FF2B5EF4-FFF2-40B4-BE49-F238E27FC236}">
                <a16:creationId xmlns:a16="http://schemas.microsoft.com/office/drawing/2014/main" id="{5E28C779-DF22-0E63-8D20-A1945FF888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C74ECA18-C12D-D27B-CE7F-D57C59622E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6043603-613B-4341-B732-B22A07883543}" type="slidenum">
              <a:rPr lang="en-US" altLang="zh-CN" sz="1300" smtClean="0"/>
              <a:pPr>
                <a:spcBef>
                  <a:spcPct val="0"/>
                </a:spcBef>
              </a:pPr>
              <a:t>26</a:t>
            </a:fld>
            <a:endParaRPr lang="en-US" altLang="zh-CN" sz="13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0BDCBD49-E56D-A4A3-A9A0-3F3B868E64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id="{F419F989-2508-6A70-09D3-AB63D2C07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B1370B30-3F1F-4C9E-335E-BCC723C066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378BAF0-C6B8-4F47-8A37-FACD943912B9}" type="slidenum">
              <a:rPr lang="en-US" altLang="zh-CN" sz="1300" smtClean="0"/>
              <a:pPr>
                <a:spcBef>
                  <a:spcPct val="0"/>
                </a:spcBef>
              </a:pPr>
              <a:t>27</a:t>
            </a:fld>
            <a:endParaRPr lang="en-US" altLang="zh-CN" sz="13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968CC98A-A2EF-5584-26F9-6AA2C1807F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5540" name="Rectangle 4">
            <a:extLst>
              <a:ext uri="{FF2B5EF4-FFF2-40B4-BE49-F238E27FC236}">
                <a16:creationId xmlns:a16="http://schemas.microsoft.com/office/drawing/2014/main" id="{ED8E1D3A-960A-5B74-8F38-AA42D82142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362AA7C3-EB4A-3FFB-11E5-1CC43030A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备注占位符 2">
            <a:extLst>
              <a:ext uri="{FF2B5EF4-FFF2-40B4-BE49-F238E27FC236}">
                <a16:creationId xmlns:a16="http://schemas.microsoft.com/office/drawing/2014/main" id="{078AEF75-A505-48D4-0363-A07E4A2D3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7D63EBC5-6359-CDCF-2BB6-D2AF8B2EED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EE28C2F-5D52-4FFF-BC09-1D71ABAF83C7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59</a:t>
            </a:fld>
            <a:endParaRPr lang="en-US" altLang="zh-CN" sz="1300"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>
            <a:extLst>
              <a:ext uri="{FF2B5EF4-FFF2-40B4-BE49-F238E27FC236}">
                <a16:creationId xmlns:a16="http://schemas.microsoft.com/office/drawing/2014/main" id="{0983B83F-4D2D-2CA2-9106-A11538404A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备注占位符 2">
            <a:extLst>
              <a:ext uri="{FF2B5EF4-FFF2-40B4-BE49-F238E27FC236}">
                <a16:creationId xmlns:a16="http://schemas.microsoft.com/office/drawing/2014/main" id="{745B51D9-42CD-5E17-1666-D658EF896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380" name="灯片编号占位符 3">
            <a:extLst>
              <a:ext uri="{FF2B5EF4-FFF2-40B4-BE49-F238E27FC236}">
                <a16:creationId xmlns:a16="http://schemas.microsoft.com/office/drawing/2014/main" id="{4B73ECE8-68D0-5DCC-2ADB-EB4700EE9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80BF8CC-B465-4130-ADE9-8423B3BF5123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60</a:t>
            </a:fld>
            <a:endParaRPr lang="en-US" altLang="zh-CN" sz="1300"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幻灯片图像占位符 1">
            <a:extLst>
              <a:ext uri="{FF2B5EF4-FFF2-40B4-BE49-F238E27FC236}">
                <a16:creationId xmlns:a16="http://schemas.microsoft.com/office/drawing/2014/main" id="{BCD6C917-6E3F-F86D-ECFF-B9841782E7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备注占位符 2">
            <a:extLst>
              <a:ext uri="{FF2B5EF4-FFF2-40B4-BE49-F238E27FC236}">
                <a16:creationId xmlns:a16="http://schemas.microsoft.com/office/drawing/2014/main" id="{36A3DF35-A397-CB2C-E62F-6BCE09B6F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48" name="灯片编号占位符 3">
            <a:extLst>
              <a:ext uri="{FF2B5EF4-FFF2-40B4-BE49-F238E27FC236}">
                <a16:creationId xmlns:a16="http://schemas.microsoft.com/office/drawing/2014/main" id="{587D9AB4-2B8F-CE74-BF0B-5747F4E66C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1B8F713-AC0F-4979-8FE5-C6BC2B34DCC1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66</a:t>
            </a:fld>
            <a:endParaRPr lang="en-US" altLang="zh-CN" sz="1300"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>
            <a:extLst>
              <a:ext uri="{FF2B5EF4-FFF2-40B4-BE49-F238E27FC236}">
                <a16:creationId xmlns:a16="http://schemas.microsoft.com/office/drawing/2014/main" id="{680287C3-770A-53B1-98F9-4892AB9FD5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备注占位符 2">
            <a:extLst>
              <a:ext uri="{FF2B5EF4-FFF2-40B4-BE49-F238E27FC236}">
                <a16:creationId xmlns:a16="http://schemas.microsoft.com/office/drawing/2014/main" id="{568A1318-9687-9BA9-6470-2C0B1793D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620" name="灯片编号占位符 3">
            <a:extLst>
              <a:ext uri="{FF2B5EF4-FFF2-40B4-BE49-F238E27FC236}">
                <a16:creationId xmlns:a16="http://schemas.microsoft.com/office/drawing/2014/main" id="{0F3CCECB-D605-3F18-58CC-6A5EDBEDE0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9E65DF2-BDDB-4AAF-B55D-86A10FEFB559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68</a:t>
            </a:fld>
            <a:endParaRPr lang="en-US" altLang="zh-CN" sz="1300"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2AE3AAB7-C3B5-E15B-F6AC-6A9C324E1E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0A9DBE0-F1FD-42DC-8113-4490CDF1716B}" type="slidenum">
              <a:rPr lang="en-US" altLang="zh-CN" sz="1300" smtClean="0"/>
              <a:pPr>
                <a:spcBef>
                  <a:spcPct val="0"/>
                </a:spcBef>
              </a:pPr>
              <a:t>69</a:t>
            </a:fld>
            <a:endParaRPr lang="en-US" altLang="zh-CN" sz="1300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FDBC12F5-6DF1-8136-776C-5228850388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3668" name="Rectangle 4">
            <a:extLst>
              <a:ext uri="{FF2B5EF4-FFF2-40B4-BE49-F238E27FC236}">
                <a16:creationId xmlns:a16="http://schemas.microsoft.com/office/drawing/2014/main" id="{3F30ED5B-46CD-2BB4-A69A-B88A7A0D8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0B925ECE-3ED9-C3CB-F3C0-47DBDAAB1B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11C3910-BC28-49FC-9B6D-7EB20EEAAF15}" type="slidenum">
              <a:rPr lang="en-US" altLang="zh-CN" sz="1300" smtClean="0"/>
              <a:pPr>
                <a:spcBef>
                  <a:spcPct val="0"/>
                </a:spcBef>
              </a:pPr>
              <a:t>6</a:t>
            </a:fld>
            <a:endParaRPr lang="en-US" altLang="zh-CN" sz="13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332F6C4B-DB12-59BC-258B-1F0A4CB409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ACCB5449-21AC-C209-32F7-720E49F30E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ACFE3C13-B90A-16FB-E9DF-DD2A86E916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12BED96-7ACB-420C-B5D4-1C4650EA88D5}" type="slidenum">
              <a:rPr lang="en-US" altLang="zh-CN" sz="1300" smtClean="0"/>
              <a:pPr>
                <a:spcBef>
                  <a:spcPct val="0"/>
                </a:spcBef>
              </a:pPr>
              <a:t>70</a:t>
            </a:fld>
            <a:endParaRPr lang="en-US" altLang="zh-CN" sz="1300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3F329185-D9AF-4AE5-4D9E-537C37D0FB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5716" name="Rectangle 4">
            <a:extLst>
              <a:ext uri="{FF2B5EF4-FFF2-40B4-BE49-F238E27FC236}">
                <a16:creationId xmlns:a16="http://schemas.microsoft.com/office/drawing/2014/main" id="{92E5DAE4-67C0-F82D-D91D-5260D9F786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>
            <a:extLst>
              <a:ext uri="{FF2B5EF4-FFF2-40B4-BE49-F238E27FC236}">
                <a16:creationId xmlns:a16="http://schemas.microsoft.com/office/drawing/2014/main" id="{6A9C9F9B-ECBF-666E-4694-5B7D0EB34B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备注占位符 2">
            <a:extLst>
              <a:ext uri="{FF2B5EF4-FFF2-40B4-BE49-F238E27FC236}">
                <a16:creationId xmlns:a16="http://schemas.microsoft.com/office/drawing/2014/main" id="{83623919-2561-1CB0-1FC1-FD29AFB40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7764" name="灯片编号占位符 3">
            <a:extLst>
              <a:ext uri="{FF2B5EF4-FFF2-40B4-BE49-F238E27FC236}">
                <a16:creationId xmlns:a16="http://schemas.microsoft.com/office/drawing/2014/main" id="{584B1753-0DAA-1C98-C50A-4C3FB1C5F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45DD4E7-7A8D-4B0D-8F7D-F0599D468C16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71</a:t>
            </a:fld>
            <a:endParaRPr lang="en-US" altLang="zh-CN" sz="1300"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>
            <a:extLst>
              <a:ext uri="{FF2B5EF4-FFF2-40B4-BE49-F238E27FC236}">
                <a16:creationId xmlns:a16="http://schemas.microsoft.com/office/drawing/2014/main" id="{829464F6-EDBF-042F-9A9F-EDCF7B0CF6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备注占位符 2">
            <a:extLst>
              <a:ext uri="{FF2B5EF4-FFF2-40B4-BE49-F238E27FC236}">
                <a16:creationId xmlns:a16="http://schemas.microsoft.com/office/drawing/2014/main" id="{A147F479-1521-4693-2799-984DB54B3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4932" name="灯片编号占位符 3">
            <a:extLst>
              <a:ext uri="{FF2B5EF4-FFF2-40B4-BE49-F238E27FC236}">
                <a16:creationId xmlns:a16="http://schemas.microsoft.com/office/drawing/2014/main" id="{F0D8E601-F40E-C0D3-1CE3-F16EE1F95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6A20AE1-22BF-4F75-B815-64BCFC46F16B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77</a:t>
            </a:fld>
            <a:endParaRPr lang="en-US" altLang="zh-CN" sz="1300"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>
            <a:extLst>
              <a:ext uri="{FF2B5EF4-FFF2-40B4-BE49-F238E27FC236}">
                <a16:creationId xmlns:a16="http://schemas.microsoft.com/office/drawing/2014/main" id="{71FDB206-3B15-AE53-0F83-34E62CC14D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备注占位符 2">
            <a:extLst>
              <a:ext uri="{FF2B5EF4-FFF2-40B4-BE49-F238E27FC236}">
                <a16:creationId xmlns:a16="http://schemas.microsoft.com/office/drawing/2014/main" id="{7BB53B65-4F94-0DB5-2121-66FC6A0E6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04" name="灯片编号占位符 3">
            <a:extLst>
              <a:ext uri="{FF2B5EF4-FFF2-40B4-BE49-F238E27FC236}">
                <a16:creationId xmlns:a16="http://schemas.microsoft.com/office/drawing/2014/main" id="{698446D3-7A4C-123E-CF8D-B0E725552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3710AD7-5598-478C-8A1C-4A4BE5022183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79</a:t>
            </a:fld>
            <a:endParaRPr lang="en-US" altLang="zh-CN" sz="1300"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0C601BFB-425A-2C84-C911-B6988E47C4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39884CA-8805-44BE-91D6-0C91942612BE}" type="slidenum">
              <a:rPr lang="en-US" altLang="zh-CN" sz="1300" smtClean="0"/>
              <a:pPr>
                <a:spcBef>
                  <a:spcPct val="0"/>
                </a:spcBef>
              </a:pPr>
              <a:t>80</a:t>
            </a:fld>
            <a:endParaRPr lang="en-US" altLang="zh-CN" sz="1300"/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9DA5538B-160D-0BB7-3D1C-43A319A7F3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0052" name="Rectangle 4">
            <a:extLst>
              <a:ext uri="{FF2B5EF4-FFF2-40B4-BE49-F238E27FC236}">
                <a16:creationId xmlns:a16="http://schemas.microsoft.com/office/drawing/2014/main" id="{DA4A956D-49DD-7263-FB77-F05024B411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2586E38B-245F-5CCE-4677-120C79D741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4D53D89-8510-48BA-AF94-0658B5717A08}" type="slidenum">
              <a:rPr lang="en-US" altLang="zh-CN" sz="1300" smtClean="0"/>
              <a:pPr>
                <a:spcBef>
                  <a:spcPct val="0"/>
                </a:spcBef>
              </a:pPr>
              <a:t>84</a:t>
            </a:fld>
            <a:endParaRPr lang="en-US" altLang="zh-CN" sz="1300"/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98B6F261-A2E3-B458-777C-9096AD029C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5172" name="Rectangle 4">
            <a:extLst>
              <a:ext uri="{FF2B5EF4-FFF2-40B4-BE49-F238E27FC236}">
                <a16:creationId xmlns:a16="http://schemas.microsoft.com/office/drawing/2014/main" id="{8C28BD66-821B-6030-AC27-00D5B7D37A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44F6B8E-AB07-CB69-3929-F1593F6A28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BFC5F02-D9C7-430B-96FA-F3673AB16BC5}" type="slidenum">
              <a:rPr lang="en-US" altLang="zh-CN" sz="1300" smtClean="0"/>
              <a:pPr>
                <a:spcBef>
                  <a:spcPct val="0"/>
                </a:spcBef>
              </a:pPr>
              <a:t>90</a:t>
            </a:fld>
            <a:endParaRPr lang="en-US" altLang="zh-CN" sz="1300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E36E02B-6D1D-A55D-2E65-9CB28A1BF7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2340" name="Rectangle 4">
            <a:extLst>
              <a:ext uri="{FF2B5EF4-FFF2-40B4-BE49-F238E27FC236}">
                <a16:creationId xmlns:a16="http://schemas.microsoft.com/office/drawing/2014/main" id="{9B6D9761-26D1-E920-5A80-1C796481E4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幻灯片图像占位符 1">
            <a:extLst>
              <a:ext uri="{FF2B5EF4-FFF2-40B4-BE49-F238E27FC236}">
                <a16:creationId xmlns:a16="http://schemas.microsoft.com/office/drawing/2014/main" id="{75300EDD-F73D-DA16-4907-1A00BAB55F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备注占位符 2">
            <a:extLst>
              <a:ext uri="{FF2B5EF4-FFF2-40B4-BE49-F238E27FC236}">
                <a16:creationId xmlns:a16="http://schemas.microsoft.com/office/drawing/2014/main" id="{20073692-1091-8391-5B7D-2D2784C6B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4388" name="灯片编号占位符 3">
            <a:extLst>
              <a:ext uri="{FF2B5EF4-FFF2-40B4-BE49-F238E27FC236}">
                <a16:creationId xmlns:a16="http://schemas.microsoft.com/office/drawing/2014/main" id="{B4BEC629-7A4A-3EEC-8E60-5D32A63E8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250FA3D-AC46-427C-8D28-864D85AA457C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91</a:t>
            </a:fld>
            <a:endParaRPr lang="en-US" altLang="zh-CN" sz="1300"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07F1B635-5500-5A32-741A-D5283CFC11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47F06A3-C5F8-41E7-A1EA-33154200780E}" type="slidenum">
              <a:rPr lang="en-US" altLang="zh-CN" sz="1300" smtClean="0"/>
              <a:pPr>
                <a:spcBef>
                  <a:spcPct val="0"/>
                </a:spcBef>
              </a:pPr>
              <a:t>98</a:t>
            </a:fld>
            <a:endParaRPr lang="en-US" altLang="zh-CN" sz="1300"/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89C1DE91-CF12-12D2-0EE2-E4118C3899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2580" name="Rectangle 4">
            <a:extLst>
              <a:ext uri="{FF2B5EF4-FFF2-40B4-BE49-F238E27FC236}">
                <a16:creationId xmlns:a16="http://schemas.microsoft.com/office/drawing/2014/main" id="{289B5DBA-768B-5FE1-D9E3-2E506D5BAF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EDABA0FF-D85E-BE28-5E29-C3B9C8E55F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3F70AE9-79FA-454E-96FB-DCD5D7369ABB}" type="slidenum">
              <a:rPr lang="en-US" altLang="zh-CN" sz="1300" smtClean="0"/>
              <a:pPr>
                <a:spcBef>
                  <a:spcPct val="0"/>
                </a:spcBef>
              </a:pPr>
              <a:t>99</a:t>
            </a:fld>
            <a:endParaRPr lang="en-US" altLang="zh-CN" sz="1300"/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2FEA1028-36A6-4972-E1BA-600D625597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4628" name="Rectangle 4">
            <a:extLst>
              <a:ext uri="{FF2B5EF4-FFF2-40B4-BE49-F238E27FC236}">
                <a16:creationId xmlns:a16="http://schemas.microsoft.com/office/drawing/2014/main" id="{851E7650-59CA-BCA4-5B13-73132A6C82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C3899D57-D1E9-3615-28B2-3E9B7FF552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19A9DC0-61A6-456B-9204-453D0402BBBB}" type="slidenum">
              <a:rPr lang="en-US" altLang="zh-CN" sz="1300" smtClean="0"/>
              <a:pPr>
                <a:spcBef>
                  <a:spcPct val="0"/>
                </a:spcBef>
              </a:pPr>
              <a:t>7</a:t>
            </a:fld>
            <a:endParaRPr lang="en-US" altLang="zh-CN" sz="13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32DD5017-80DC-7B77-A554-70C521478A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D0F911FB-61DB-507A-C8D7-7766E20923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792E0100-3C0A-F48B-DB23-D7695E4CCE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EFA381D-A47D-4FBC-AB2E-D74AF3336248}" type="slidenum">
              <a:rPr lang="en-US" altLang="zh-CN" sz="1300" smtClean="0"/>
              <a:pPr>
                <a:spcBef>
                  <a:spcPct val="0"/>
                </a:spcBef>
              </a:pPr>
              <a:t>102</a:t>
            </a:fld>
            <a:endParaRPr lang="en-US" altLang="zh-CN" sz="1300"/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330096B3-B464-5350-F013-0C254F0350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8724" name="Rectangle 4">
            <a:extLst>
              <a:ext uri="{FF2B5EF4-FFF2-40B4-BE49-F238E27FC236}">
                <a16:creationId xmlns:a16="http://schemas.microsoft.com/office/drawing/2014/main" id="{D956278F-2A75-59F9-8E56-423808803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幻灯片图像占位符 1">
            <a:extLst>
              <a:ext uri="{FF2B5EF4-FFF2-40B4-BE49-F238E27FC236}">
                <a16:creationId xmlns:a16="http://schemas.microsoft.com/office/drawing/2014/main" id="{CAF5E52A-842A-68A7-6D17-D59A377300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备注占位符 2">
            <a:extLst>
              <a:ext uri="{FF2B5EF4-FFF2-40B4-BE49-F238E27FC236}">
                <a16:creationId xmlns:a16="http://schemas.microsoft.com/office/drawing/2014/main" id="{8FDE8BCC-D959-096D-7FD9-746B26B6E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0772" name="灯片编号占位符 3">
            <a:extLst>
              <a:ext uri="{FF2B5EF4-FFF2-40B4-BE49-F238E27FC236}">
                <a16:creationId xmlns:a16="http://schemas.microsoft.com/office/drawing/2014/main" id="{C9AE0F26-DAEE-7839-123B-C08A1F3775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6C555BA-A718-4E73-B018-C88282769807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103</a:t>
            </a:fld>
            <a:endParaRPr lang="en-US" altLang="zh-CN" sz="1300"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61163DAF-F776-F39A-FA7F-D160DD0B9F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F8BEA00-2CBC-4CAC-85C7-8C74554DD45C}" type="slidenum">
              <a:rPr lang="en-US" altLang="zh-CN" sz="1300" smtClean="0"/>
              <a:pPr>
                <a:spcBef>
                  <a:spcPct val="0"/>
                </a:spcBef>
              </a:pPr>
              <a:t>104</a:t>
            </a:fld>
            <a:endParaRPr lang="en-US" altLang="zh-CN" sz="1300"/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9D611632-B981-0C36-AA56-E2A29B4368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2820" name="Rectangle 4">
            <a:extLst>
              <a:ext uri="{FF2B5EF4-FFF2-40B4-BE49-F238E27FC236}">
                <a16:creationId xmlns:a16="http://schemas.microsoft.com/office/drawing/2014/main" id="{211B68A9-460C-4C74-E673-B8133A28E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D57113A8-2D94-795D-E087-0814CFFAD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961671C-81DE-4892-B1AC-83595BCB2C42}" type="slidenum">
              <a:rPr lang="en-US" altLang="zh-CN" sz="1300" smtClean="0"/>
              <a:pPr>
                <a:spcBef>
                  <a:spcPct val="0"/>
                </a:spcBef>
              </a:pPr>
              <a:t>105</a:t>
            </a:fld>
            <a:endParaRPr lang="en-US" altLang="zh-CN" sz="1300"/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97BCF632-D8BD-07DE-7B47-C808F3648D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4868" name="Rectangle 4">
            <a:extLst>
              <a:ext uri="{FF2B5EF4-FFF2-40B4-BE49-F238E27FC236}">
                <a16:creationId xmlns:a16="http://schemas.microsoft.com/office/drawing/2014/main" id="{F718DA0E-559F-A1A8-7CC6-41FB4C43BC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1000"/>
              <a:t>注意：</a:t>
            </a:r>
            <a:r>
              <a:rPr lang="en-US" altLang="zh-CN" sz="1000"/>
              <a:t>new</a:t>
            </a:r>
            <a:r>
              <a:rPr lang="zh-CN" altLang="en-US" sz="1000"/>
              <a:t>出的数组没有名字，只是用指针指向它调用。</a:t>
            </a:r>
            <a:endParaRPr lang="zh-CN" altLang="zh-CN" sz="10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DDDE4F0E-15D2-13E2-524D-7CAC23720C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137B6B8-6F85-4E12-ACCE-C3CE79CCCA73}" type="slidenum">
              <a:rPr lang="en-US" altLang="zh-CN" sz="1300" smtClean="0"/>
              <a:pPr>
                <a:spcBef>
                  <a:spcPct val="0"/>
                </a:spcBef>
              </a:pPr>
              <a:t>106</a:t>
            </a:fld>
            <a:endParaRPr lang="en-US" altLang="zh-CN" sz="1300"/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EC3ED707-217E-327E-EB94-B4483A0BAC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6916" name="Rectangle 4">
            <a:extLst>
              <a:ext uri="{FF2B5EF4-FFF2-40B4-BE49-F238E27FC236}">
                <a16:creationId xmlns:a16="http://schemas.microsoft.com/office/drawing/2014/main" id="{4676A9CA-EAA0-DA9B-A97F-96C8D1C42C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幻灯片图像占位符 1">
            <a:extLst>
              <a:ext uri="{FF2B5EF4-FFF2-40B4-BE49-F238E27FC236}">
                <a16:creationId xmlns:a16="http://schemas.microsoft.com/office/drawing/2014/main" id="{ACDF54EA-A73E-8350-89C7-CA993E2D87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备注占位符 2">
            <a:extLst>
              <a:ext uri="{FF2B5EF4-FFF2-40B4-BE49-F238E27FC236}">
                <a16:creationId xmlns:a16="http://schemas.microsoft.com/office/drawing/2014/main" id="{DF7AB49D-0673-58A7-FC11-F9270EF064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8964" name="灯片编号占位符 3">
            <a:extLst>
              <a:ext uri="{FF2B5EF4-FFF2-40B4-BE49-F238E27FC236}">
                <a16:creationId xmlns:a16="http://schemas.microsoft.com/office/drawing/2014/main" id="{037C1877-C0AD-4580-D00C-5340F471DD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fld id="{EDDAD712-666A-4F28-8248-51A4F6B3C7CA}" type="slidenum">
              <a:rPr lang="en-US" altLang="zh-CN" sz="1300" smtClean="0"/>
              <a:pPr/>
              <a:t>107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>
            <a:extLst>
              <a:ext uri="{FF2B5EF4-FFF2-40B4-BE49-F238E27FC236}">
                <a16:creationId xmlns:a16="http://schemas.microsoft.com/office/drawing/2014/main" id="{A0381F8B-25ED-4E42-419C-0140F91420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310E1EA-8813-462D-81CD-CD26CA6061D1}" type="slidenum">
              <a:rPr lang="en-US" altLang="zh-CN" sz="1300" smtClean="0"/>
              <a:pPr>
                <a:spcBef>
                  <a:spcPct val="0"/>
                </a:spcBef>
              </a:pPr>
              <a:t>108</a:t>
            </a:fld>
            <a:endParaRPr lang="en-US" altLang="zh-CN" sz="1300"/>
          </a:p>
        </p:txBody>
      </p:sp>
      <p:sp>
        <p:nvSpPr>
          <p:cNvPr id="171011" name="Rectangle 2">
            <a:extLst>
              <a:ext uri="{FF2B5EF4-FFF2-40B4-BE49-F238E27FC236}">
                <a16:creationId xmlns:a16="http://schemas.microsoft.com/office/drawing/2014/main" id="{1CEB584E-09A3-F77A-0C42-F8E8336854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71012" name="Rectangle 4">
            <a:extLst>
              <a:ext uri="{FF2B5EF4-FFF2-40B4-BE49-F238E27FC236}">
                <a16:creationId xmlns:a16="http://schemas.microsoft.com/office/drawing/2014/main" id="{B782FADE-52F6-EFB7-D4FF-1D58B7A6BB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幻灯片图像占位符 1">
            <a:extLst>
              <a:ext uri="{FF2B5EF4-FFF2-40B4-BE49-F238E27FC236}">
                <a16:creationId xmlns:a16="http://schemas.microsoft.com/office/drawing/2014/main" id="{31229DD7-3A0C-4723-9909-88A410E546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备注占位符 2">
            <a:extLst>
              <a:ext uri="{FF2B5EF4-FFF2-40B4-BE49-F238E27FC236}">
                <a16:creationId xmlns:a16="http://schemas.microsoft.com/office/drawing/2014/main" id="{507F9094-78A4-1F0A-9E62-BAAE864051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zh-CN" altLang="en-US"/>
              <a:t>指针</a:t>
            </a:r>
            <a:r>
              <a:rPr lang="en-US" altLang="zh-CN"/>
              <a:t>points</a:t>
            </a:r>
            <a:r>
              <a:rPr lang="zh-CN" altLang="en-US"/>
              <a:t>可以如同数组名使用，</a:t>
            </a:r>
            <a:r>
              <a:rPr lang="en-US" altLang="zh-CN"/>
              <a:t>points[index]</a:t>
            </a:r>
            <a:r>
              <a:rPr lang="zh-CN" altLang="en-US"/>
              <a:t>，但它与普通的数组名不同。</a:t>
            </a:r>
          </a:p>
        </p:txBody>
      </p:sp>
      <p:sp>
        <p:nvSpPr>
          <p:cNvPr id="173060" name="灯片编号占位符 3">
            <a:extLst>
              <a:ext uri="{FF2B5EF4-FFF2-40B4-BE49-F238E27FC236}">
                <a16:creationId xmlns:a16="http://schemas.microsoft.com/office/drawing/2014/main" id="{268BC990-BA40-1D44-EB49-6CA6A5086E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fld id="{1E0952E4-CFBC-49CA-B747-0F409C699CCC}" type="slidenum">
              <a:rPr lang="en-US" altLang="zh-CN" sz="1300" smtClean="0"/>
              <a:pPr/>
              <a:t>109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>
            <a:extLst>
              <a:ext uri="{FF2B5EF4-FFF2-40B4-BE49-F238E27FC236}">
                <a16:creationId xmlns:a16="http://schemas.microsoft.com/office/drawing/2014/main" id="{57BCE1F2-CF6A-B82A-2C2F-8E9D1EDCE0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00D314F-5C35-47D2-A830-772C4B6471DB}" type="slidenum">
              <a:rPr lang="en-US" altLang="zh-CN" sz="1300" smtClean="0"/>
              <a:pPr>
                <a:spcBef>
                  <a:spcPct val="0"/>
                </a:spcBef>
              </a:pPr>
              <a:t>111</a:t>
            </a:fld>
            <a:endParaRPr lang="en-US" altLang="zh-CN" sz="1300"/>
          </a:p>
        </p:txBody>
      </p:sp>
      <p:sp>
        <p:nvSpPr>
          <p:cNvPr id="176131" name="Rectangle 2">
            <a:extLst>
              <a:ext uri="{FF2B5EF4-FFF2-40B4-BE49-F238E27FC236}">
                <a16:creationId xmlns:a16="http://schemas.microsoft.com/office/drawing/2014/main" id="{A2411D1F-B2EF-CCBC-2C80-92CB04E1DE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76132" name="Rectangle 4">
            <a:extLst>
              <a:ext uri="{FF2B5EF4-FFF2-40B4-BE49-F238E27FC236}">
                <a16:creationId xmlns:a16="http://schemas.microsoft.com/office/drawing/2014/main" id="{3EDECB0E-0F38-3677-0893-8C2A467E7A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>
            <a:extLst>
              <a:ext uri="{FF2B5EF4-FFF2-40B4-BE49-F238E27FC236}">
                <a16:creationId xmlns:a16="http://schemas.microsoft.com/office/drawing/2014/main" id="{594C344A-C242-07BC-FDC5-868BB95364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2C33026-B5D9-4918-8B17-21DF4E48AC6D}" type="slidenum">
              <a:rPr lang="en-US" altLang="zh-CN" sz="1300" smtClean="0"/>
              <a:pPr>
                <a:spcBef>
                  <a:spcPct val="0"/>
                </a:spcBef>
              </a:pPr>
              <a:t>112</a:t>
            </a:fld>
            <a:endParaRPr lang="en-US" altLang="zh-CN" sz="1300"/>
          </a:p>
        </p:txBody>
      </p:sp>
      <p:sp>
        <p:nvSpPr>
          <p:cNvPr id="178179" name="Rectangle 2">
            <a:extLst>
              <a:ext uri="{FF2B5EF4-FFF2-40B4-BE49-F238E27FC236}">
                <a16:creationId xmlns:a16="http://schemas.microsoft.com/office/drawing/2014/main" id="{DE605D3A-973B-34A7-2FB2-F8421B9AD4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78180" name="Rectangle 4">
            <a:extLst>
              <a:ext uri="{FF2B5EF4-FFF2-40B4-BE49-F238E27FC236}">
                <a16:creationId xmlns:a16="http://schemas.microsoft.com/office/drawing/2014/main" id="{D086B223-3B8F-C347-7872-30F2B01C3D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900EA660-F58C-4CDA-B6A2-C78879A077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0370B24-522F-4A4A-8E8D-F16B09822690}" type="slidenum">
              <a:rPr lang="en-US" altLang="zh-CN" sz="1300" smtClean="0"/>
              <a:pPr>
                <a:spcBef>
                  <a:spcPct val="0"/>
                </a:spcBef>
              </a:pPr>
              <a:t>8</a:t>
            </a:fld>
            <a:endParaRPr lang="en-US" altLang="zh-CN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02599E7A-55EC-5E77-3B07-C8440FAE2F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7AC1C38A-59A1-6868-7854-1DE1A3B42A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>
            <a:extLst>
              <a:ext uri="{FF2B5EF4-FFF2-40B4-BE49-F238E27FC236}">
                <a16:creationId xmlns:a16="http://schemas.microsoft.com/office/drawing/2014/main" id="{2BF97665-F9EE-D455-7DFB-6119F2AE25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B27B313-C845-485B-8E1B-8874E4D9A1E5}" type="slidenum">
              <a:rPr lang="en-US" altLang="zh-CN" sz="1300" smtClean="0"/>
              <a:pPr>
                <a:spcBef>
                  <a:spcPct val="0"/>
                </a:spcBef>
              </a:pPr>
              <a:t>113</a:t>
            </a:fld>
            <a:endParaRPr lang="en-US" altLang="zh-CN" sz="1300"/>
          </a:p>
        </p:txBody>
      </p:sp>
      <p:sp>
        <p:nvSpPr>
          <p:cNvPr id="180227" name="Rectangle 2">
            <a:extLst>
              <a:ext uri="{FF2B5EF4-FFF2-40B4-BE49-F238E27FC236}">
                <a16:creationId xmlns:a16="http://schemas.microsoft.com/office/drawing/2014/main" id="{67D490E8-DFCC-E648-CB45-9ABE1D15B0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80228" name="Rectangle 4">
            <a:extLst>
              <a:ext uri="{FF2B5EF4-FFF2-40B4-BE49-F238E27FC236}">
                <a16:creationId xmlns:a16="http://schemas.microsoft.com/office/drawing/2014/main" id="{231F4809-D7E3-1EA4-68AE-E7BE332EE9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幻灯片图像占位符 1">
            <a:extLst>
              <a:ext uri="{FF2B5EF4-FFF2-40B4-BE49-F238E27FC236}">
                <a16:creationId xmlns:a16="http://schemas.microsoft.com/office/drawing/2014/main" id="{7BFF7564-282E-6438-8B05-08277AB894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备注占位符 2">
            <a:extLst>
              <a:ext uri="{FF2B5EF4-FFF2-40B4-BE49-F238E27FC236}">
                <a16:creationId xmlns:a16="http://schemas.microsoft.com/office/drawing/2014/main" id="{E2ED5F21-7A78-A0FA-311E-D7FAA6DDF9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zh-CN"/>
              <a:t>vector </a:t>
            </a:r>
            <a:r>
              <a:rPr lang="zh-CN" altLang="en-US"/>
              <a:t>封装实现了 数组内容赋值</a:t>
            </a:r>
            <a:r>
              <a:rPr lang="en-US" altLang="zh-CN"/>
              <a:t>=(</a:t>
            </a:r>
            <a:r>
              <a:rPr lang="zh-CN" altLang="en-US"/>
              <a:t>并自动扩充空间</a:t>
            </a:r>
            <a:r>
              <a:rPr lang="en-US" altLang="zh-CN"/>
              <a:t>)</a:t>
            </a:r>
            <a:r>
              <a:rPr lang="zh-CN" altLang="en-US"/>
              <a:t>，内容比较运算</a:t>
            </a:r>
            <a:r>
              <a:rPr lang="en-US" altLang="zh-CN"/>
              <a:t>==,!=, </a:t>
            </a:r>
            <a:r>
              <a:rPr lang="zh-CN" altLang="en-US"/>
              <a:t>下标出界检查等。</a:t>
            </a:r>
          </a:p>
        </p:txBody>
      </p:sp>
      <p:sp>
        <p:nvSpPr>
          <p:cNvPr id="186372" name="灯片编号占位符 3">
            <a:extLst>
              <a:ext uri="{FF2B5EF4-FFF2-40B4-BE49-F238E27FC236}">
                <a16:creationId xmlns:a16="http://schemas.microsoft.com/office/drawing/2014/main" id="{8DD56CEB-7F8B-F0B7-D674-59964CE6E5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fld id="{9D4786DA-6CD9-41DF-ACD5-BEE63302E1C5}" type="slidenum">
              <a:rPr lang="en-US" altLang="zh-CN" sz="1300" smtClean="0"/>
              <a:pPr/>
              <a:t>118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>
            <a:extLst>
              <a:ext uri="{FF2B5EF4-FFF2-40B4-BE49-F238E27FC236}">
                <a16:creationId xmlns:a16="http://schemas.microsoft.com/office/drawing/2014/main" id="{4BB2EDE7-98B4-C6D9-3D0B-F32EA27D3F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D41321B-01F6-4FE7-9134-9FAA59C0DC17}" type="slidenum">
              <a:rPr lang="en-US" altLang="zh-CN" sz="1300" smtClean="0"/>
              <a:pPr>
                <a:spcBef>
                  <a:spcPct val="0"/>
                </a:spcBef>
              </a:pPr>
              <a:t>123</a:t>
            </a:fld>
            <a:endParaRPr lang="en-US" altLang="zh-CN" sz="1300"/>
          </a:p>
        </p:txBody>
      </p:sp>
      <p:sp>
        <p:nvSpPr>
          <p:cNvPr id="192515" name="Rectangle 2">
            <a:extLst>
              <a:ext uri="{FF2B5EF4-FFF2-40B4-BE49-F238E27FC236}">
                <a16:creationId xmlns:a16="http://schemas.microsoft.com/office/drawing/2014/main" id="{24B55745-98F5-6D14-E508-3E25EDE72A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2516" name="Rectangle 4">
            <a:extLst>
              <a:ext uri="{FF2B5EF4-FFF2-40B4-BE49-F238E27FC236}">
                <a16:creationId xmlns:a16="http://schemas.microsoft.com/office/drawing/2014/main" id="{DB08117B-6C9D-D9E2-08D6-812EDF35E3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幻灯片图像占位符 1">
            <a:extLst>
              <a:ext uri="{FF2B5EF4-FFF2-40B4-BE49-F238E27FC236}">
                <a16:creationId xmlns:a16="http://schemas.microsoft.com/office/drawing/2014/main" id="{A2B7666A-DE97-C29F-47A5-920592D4EA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备注占位符 2">
            <a:extLst>
              <a:ext uri="{FF2B5EF4-FFF2-40B4-BE49-F238E27FC236}">
                <a16:creationId xmlns:a16="http://schemas.microsoft.com/office/drawing/2014/main" id="{7B55295E-EBAE-E863-CBC0-5977C37773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zh-CN" altLang="en-US" sz="1100"/>
              <a:t>由于指针成员值相同，改动</a:t>
            </a:r>
            <a:r>
              <a:rPr lang="en-US" altLang="zh-CN" sz="1100"/>
              <a:t>pointsArray1</a:t>
            </a:r>
            <a:r>
              <a:rPr lang="zh-CN" altLang="en-US" sz="1100"/>
              <a:t>中的元素，即改动了</a:t>
            </a:r>
            <a:r>
              <a:rPr lang="en-US" altLang="zh-CN" sz="1100"/>
              <a:t>pointsArray2</a:t>
            </a:r>
            <a:r>
              <a:rPr lang="zh-CN" altLang="en-US" sz="1100"/>
              <a:t>中的元素，不期望如此。</a:t>
            </a:r>
          </a:p>
        </p:txBody>
      </p:sp>
      <p:sp>
        <p:nvSpPr>
          <p:cNvPr id="196612" name="灯片编号占位符 3">
            <a:extLst>
              <a:ext uri="{FF2B5EF4-FFF2-40B4-BE49-F238E27FC236}">
                <a16:creationId xmlns:a16="http://schemas.microsoft.com/office/drawing/2014/main" id="{2FC1180C-80FA-0C6C-D9DE-11831431DE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fld id="{5488CF84-BE96-4763-BA46-03372F8F4AA1}" type="slidenum">
              <a:rPr lang="en-US" altLang="zh-CN" sz="1300" smtClean="0"/>
              <a:pPr/>
              <a:t>126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幻灯片图像占位符 1">
            <a:extLst>
              <a:ext uri="{FF2B5EF4-FFF2-40B4-BE49-F238E27FC236}">
                <a16:creationId xmlns:a16="http://schemas.microsoft.com/office/drawing/2014/main" id="{1976662F-BA74-20E6-1579-3FCBE3A99E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7" name="备注占位符 2">
            <a:extLst>
              <a:ext uri="{FF2B5EF4-FFF2-40B4-BE49-F238E27FC236}">
                <a16:creationId xmlns:a16="http://schemas.microsoft.com/office/drawing/2014/main" id="{BE830759-38B2-41AD-F737-5DCD705A2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0708" name="灯片编号占位符 3">
            <a:extLst>
              <a:ext uri="{FF2B5EF4-FFF2-40B4-BE49-F238E27FC236}">
                <a16:creationId xmlns:a16="http://schemas.microsoft.com/office/drawing/2014/main" id="{350F104C-A666-510D-108F-50C56A1B8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0559C32-C860-46C4-A83F-509D6F7CD931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129</a:t>
            </a:fld>
            <a:endParaRPr lang="en-US" altLang="zh-CN" sz="1300"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>
            <a:extLst>
              <a:ext uri="{FF2B5EF4-FFF2-40B4-BE49-F238E27FC236}">
                <a16:creationId xmlns:a16="http://schemas.microsoft.com/office/drawing/2014/main" id="{ED933378-9998-183D-49F6-7621BF2B05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47EBB0D-EA5A-4EFB-AA2A-8CC9E2983BC6}" type="slidenum">
              <a:rPr lang="en-US" altLang="zh-CN" sz="1300" smtClean="0"/>
              <a:pPr>
                <a:spcBef>
                  <a:spcPct val="0"/>
                </a:spcBef>
              </a:pPr>
              <a:t>132</a:t>
            </a:fld>
            <a:endParaRPr lang="en-US" altLang="zh-CN" sz="1300"/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531E1F2C-5610-B9E0-82CA-E3F249F66A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04804" name="Rectangle 4">
            <a:extLst>
              <a:ext uri="{FF2B5EF4-FFF2-40B4-BE49-F238E27FC236}">
                <a16:creationId xmlns:a16="http://schemas.microsoft.com/office/drawing/2014/main" id="{737D85D0-20F6-7A30-8B0A-9E63C2909A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>
            <a:extLst>
              <a:ext uri="{FF2B5EF4-FFF2-40B4-BE49-F238E27FC236}">
                <a16:creationId xmlns:a16="http://schemas.microsoft.com/office/drawing/2014/main" id="{D5CB7283-6FA7-E60A-3DBD-42647A1738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5A789E7-5C79-4E69-910A-10BCBD5268FC}" type="slidenum">
              <a:rPr lang="en-US" altLang="zh-CN" sz="1300" smtClean="0"/>
              <a:pPr>
                <a:spcBef>
                  <a:spcPct val="0"/>
                </a:spcBef>
              </a:pPr>
              <a:t>133</a:t>
            </a:fld>
            <a:endParaRPr lang="en-US" altLang="zh-CN" sz="1300"/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CB9EB4FD-E28D-61BA-1AE6-CDAF77B214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06852" name="Rectangle 4">
            <a:extLst>
              <a:ext uri="{FF2B5EF4-FFF2-40B4-BE49-F238E27FC236}">
                <a16:creationId xmlns:a16="http://schemas.microsoft.com/office/drawing/2014/main" id="{CF5CAD8A-6FEE-1451-2F85-1C18D74C92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EA7A822A-34C0-046E-9382-378669F6EB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D4B4ED2-5F2B-4A54-942C-30170C2A0FFA}" type="slidenum">
              <a:rPr lang="en-US" altLang="zh-CN" sz="1300" smtClean="0"/>
              <a:pPr>
                <a:spcBef>
                  <a:spcPct val="0"/>
                </a:spcBef>
              </a:pPr>
              <a:t>134</a:t>
            </a:fld>
            <a:endParaRPr lang="en-US" altLang="zh-CN" sz="1300"/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1CC6D92D-798E-A358-4EA1-73B45BF328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08900" name="Rectangle 4">
            <a:extLst>
              <a:ext uri="{FF2B5EF4-FFF2-40B4-BE49-F238E27FC236}">
                <a16:creationId xmlns:a16="http://schemas.microsoft.com/office/drawing/2014/main" id="{22B44319-0CC9-DD46-C627-C886E6580E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>
            <a:extLst>
              <a:ext uri="{FF2B5EF4-FFF2-40B4-BE49-F238E27FC236}">
                <a16:creationId xmlns:a16="http://schemas.microsoft.com/office/drawing/2014/main" id="{DE8C1C2D-081F-DCD2-E692-12581AF974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AC1994B-EC5C-4B8A-BB1F-23EBF04B8A71}" type="slidenum">
              <a:rPr lang="en-US" altLang="zh-CN" sz="1300" smtClean="0"/>
              <a:pPr>
                <a:spcBef>
                  <a:spcPct val="0"/>
                </a:spcBef>
              </a:pPr>
              <a:t>135</a:t>
            </a:fld>
            <a:endParaRPr lang="en-US" altLang="zh-CN" sz="1300"/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1C0BBA29-988B-0471-A21A-302FA2376A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10948" name="Rectangle 4">
            <a:extLst>
              <a:ext uri="{FF2B5EF4-FFF2-40B4-BE49-F238E27FC236}">
                <a16:creationId xmlns:a16="http://schemas.microsoft.com/office/drawing/2014/main" id="{483A750D-3905-9F4B-2AF2-D20662430A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>
            <a:extLst>
              <a:ext uri="{FF2B5EF4-FFF2-40B4-BE49-F238E27FC236}">
                <a16:creationId xmlns:a16="http://schemas.microsoft.com/office/drawing/2014/main" id="{D52C5389-B2A4-4EE1-1104-F2A1772D18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3601BBC-CD0B-4E5A-85AA-AA063BB91D37}" type="slidenum">
              <a:rPr lang="en-US" altLang="zh-CN" sz="1300" smtClean="0"/>
              <a:pPr>
                <a:spcBef>
                  <a:spcPct val="0"/>
                </a:spcBef>
              </a:pPr>
              <a:t>140</a:t>
            </a:fld>
            <a:endParaRPr lang="en-US" altLang="zh-CN" sz="1300"/>
          </a:p>
        </p:txBody>
      </p:sp>
      <p:sp>
        <p:nvSpPr>
          <p:cNvPr id="217091" name="Rectangle 2">
            <a:extLst>
              <a:ext uri="{FF2B5EF4-FFF2-40B4-BE49-F238E27FC236}">
                <a16:creationId xmlns:a16="http://schemas.microsoft.com/office/drawing/2014/main" id="{3BFBDB3D-47A3-6C5D-A7B1-0D138545A6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17092" name="Rectangle 4">
            <a:extLst>
              <a:ext uri="{FF2B5EF4-FFF2-40B4-BE49-F238E27FC236}">
                <a16:creationId xmlns:a16="http://schemas.microsoft.com/office/drawing/2014/main" id="{12BBEE6F-0B39-53C5-218A-05654B428C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CB8CA270-0FFD-500D-315F-CB31F8FB6E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BFE161C-E81A-4479-8FDE-F9725D056E29}" type="slidenum">
              <a:rPr lang="en-US" altLang="zh-CN" sz="1300" smtClean="0"/>
              <a:pPr>
                <a:spcBef>
                  <a:spcPct val="0"/>
                </a:spcBef>
              </a:pPr>
              <a:t>9</a:t>
            </a:fld>
            <a:endParaRPr lang="en-US" altLang="zh-CN" sz="13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B7A6E707-9070-0E68-EB34-5CD73A9B5C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8676" name="Rectangle 4">
            <a:extLst>
              <a:ext uri="{FF2B5EF4-FFF2-40B4-BE49-F238E27FC236}">
                <a16:creationId xmlns:a16="http://schemas.microsoft.com/office/drawing/2014/main" id="{675004B7-058C-E758-121D-888AC36E8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D453D3C5-E007-A32A-6D85-9C2B20A856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D388E38-9BD7-412E-8B76-EA5FEB149201}" type="slidenum">
              <a:rPr lang="en-US" altLang="zh-CN" sz="1300" smtClean="0"/>
              <a:pPr>
                <a:spcBef>
                  <a:spcPct val="0"/>
                </a:spcBef>
              </a:pPr>
              <a:t>10</a:t>
            </a:fld>
            <a:endParaRPr lang="en-US" altLang="zh-CN" sz="13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A8CBA3A1-34F4-439E-F642-2C69598B1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B1CB6A1A-23E2-A0BE-3792-98E35ADFE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F2B6E082-6645-E6BC-3DD4-856F473EC9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DDABA0B-A89C-4406-986B-0D804B60E622}" type="slidenum">
              <a:rPr lang="en-US" altLang="zh-CN" sz="1300" smtClean="0"/>
              <a:pPr>
                <a:spcBef>
                  <a:spcPct val="0"/>
                </a:spcBef>
              </a:pPr>
              <a:t>11</a:t>
            </a:fld>
            <a:endParaRPr lang="en-US" altLang="zh-CN" sz="13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2CEC14D5-6D64-BEAE-29C0-6A362BB1B0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638AE027-57A6-875C-AF83-7B030B9A4C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6C36F584-3CDD-51DB-AAF1-C324B23456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00D562F-3C10-44D6-AE39-BB823CC0F755}" type="slidenum">
              <a:rPr lang="en-US" altLang="zh-CN" sz="1300" smtClean="0"/>
              <a:pPr>
                <a:spcBef>
                  <a:spcPct val="0"/>
                </a:spcBef>
              </a:pPr>
              <a:t>12</a:t>
            </a:fld>
            <a:endParaRPr lang="en-US" altLang="zh-CN" sz="13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CC995DE9-A201-4359-5F7A-EF56D4C14E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CF5739C9-EE38-9496-746A-1CD7BDEFB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60520E3-BA0A-5F92-FFE2-622A705B4290}"/>
              </a:ext>
            </a:extLst>
          </p:cNvPr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56A20DD-7A55-21AC-74F6-998577193F63}"/>
              </a:ext>
            </a:extLst>
          </p:cNvPr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2FD16B-DFB0-97C4-7A76-E647206D45A0}"/>
              </a:ext>
            </a:extLst>
          </p:cNvPr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BE0E8C-9F9E-8F4B-BDBC-8DFA12B8B38B}"/>
              </a:ext>
            </a:extLst>
          </p:cNvPr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A9C373-6DCA-3CBD-E7AB-CF15426D7F00}"/>
              </a:ext>
            </a:extLst>
          </p:cNvPr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7" name="圆角矩形 24">
            <a:extLst>
              <a:ext uri="{FF2B5EF4-FFF2-40B4-BE49-F238E27FC236}">
                <a16:creationId xmlns:a16="http://schemas.microsoft.com/office/drawing/2014/main" id="{A25BD0A4-C0FD-E2FE-FA4F-46D55FD1083C}"/>
              </a:ext>
            </a:extLst>
          </p:cNvPr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10" name="圆角矩形 25">
            <a:extLst>
              <a:ext uri="{FF2B5EF4-FFF2-40B4-BE49-F238E27FC236}">
                <a16:creationId xmlns:a16="http://schemas.microsoft.com/office/drawing/2014/main" id="{4FB9876D-E9CC-114D-FDD6-DB1E8581573B}"/>
              </a:ext>
            </a:extLst>
          </p:cNvPr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426FDA8-3125-9EAE-8C5D-F968CBA54D63}"/>
              </a:ext>
            </a:extLst>
          </p:cNvPr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E7AB75-48F0-9900-FA9F-8EA5EC8D2227}"/>
              </a:ext>
            </a:extLst>
          </p:cNvPr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9AFE5F-DECF-F50F-DF16-6848FC455656}"/>
              </a:ext>
            </a:extLst>
          </p:cNvPr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44183EE-B61A-D8A1-70DF-0FBFC36087C6}"/>
              </a:ext>
            </a:extLst>
          </p:cNvPr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B01C2EE-D882-1F49-A806-24BCAD3BDC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87450" y="508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+mn-cs"/>
              </a:defRPr>
            </a:lvl9pPr>
          </a:lstStyle>
          <a:p>
            <a:pPr algn="r" eaLnBrk="1" hangingPunct="1">
              <a:defRPr/>
            </a:pPr>
            <a:r>
              <a:rPr lang="en-US" altLang="zh-CN" sz="32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C++</a:t>
            </a:r>
            <a:r>
              <a:rPr lang="zh-CN" altLang="en-US" sz="32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语言</a:t>
            </a:r>
            <a:r>
              <a:rPr lang="zh-CN" altLang="zh-CN" sz="32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程序设计</a:t>
            </a:r>
            <a:endParaRPr lang="zh-CN" altLang="en-US" sz="32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6" name="日期占位符 27">
            <a:extLst>
              <a:ext uri="{FF2B5EF4-FFF2-40B4-BE49-F238E27FC236}">
                <a16:creationId xmlns:a16="http://schemas.microsoft.com/office/drawing/2014/main" id="{622548F0-D346-A870-0111-DF62BEA0EA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页脚占位符 16">
            <a:extLst>
              <a:ext uri="{FF2B5EF4-FFF2-40B4-BE49-F238E27FC236}">
                <a16:creationId xmlns:a16="http://schemas.microsoft.com/office/drawing/2014/main" id="{00561C92-9DB6-0187-94A7-ED713E02D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灯片编号占位符 28">
            <a:extLst>
              <a:ext uri="{FF2B5EF4-FFF2-40B4-BE49-F238E27FC236}">
                <a16:creationId xmlns:a16="http://schemas.microsoft.com/office/drawing/2014/main" id="{F2E3E692-BF9C-8673-A812-D659964D7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BFE81A8-5916-498C-B1B2-C009599709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96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F093D4-E73C-69B8-8A6C-52B33834AD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D164FB-6FAE-402D-F328-C194BEF9B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9DB961-D633-889F-B182-F162C222D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0C89E-F459-4B35-9F24-B195A63098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648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87960B-5E10-AACF-AF43-B91A273FAC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D96FA5-7759-9F56-E371-D1A1A7A2A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1836F7-9D28-9E80-8FFA-ACF199A5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EE6D9-97BA-46C5-BAAC-F84886D915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839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CBAE5A-D12D-B744-30EB-C7AEAB420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E0C35C-50E8-1F6F-9704-7561BBF3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B700B5-37AC-0E3D-6434-1AE8D03B8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70F14-B501-4A6C-A6FA-110243E55E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99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71F4CE-ED81-0F89-7F77-6FCEA2E6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DD712D-86F9-0722-530C-40773874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E3E2FB-5843-2C64-1499-529F5B132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C872D-7595-4A7A-8E6C-5CDA587161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7034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85926"/>
            <a:ext cx="4038600" cy="4989461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85926"/>
            <a:ext cx="4038600" cy="4989461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340054-7E9B-C01F-6ACF-AF8DB661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D88990-4AA5-476A-0ECC-63ADB66E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23227F-88A5-2605-30DB-D5CE178D8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544E1-F1BD-498B-8EC8-CE17370E5A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265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428604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1500174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1500174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1928802"/>
            <a:ext cx="4041648" cy="4665917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1928802"/>
            <a:ext cx="4041775" cy="4665917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灯片编号占位符 22">
            <a:extLst>
              <a:ext uri="{FF2B5EF4-FFF2-40B4-BE49-F238E27FC236}">
                <a16:creationId xmlns:a16="http://schemas.microsoft.com/office/drawing/2014/main" id="{B1713B65-97C8-4A24-7CA5-2724185C4E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E41F9-D211-44E8-97F9-93FBADE91C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920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9A6024-7A07-E45F-8F00-F47B42F7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2D3215-6A3C-A44E-27BC-D9FBFADAF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F56D45-267F-2A9A-226D-7ADF64235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D70EE-912F-4065-B7EE-26C3CFC2A4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638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FFAEBB5-A94E-482B-AFB7-3C2672751D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9044A1-5363-1837-974A-6979AA357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59E092-67BD-87D5-C802-D98CDE43D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049D2-FE8F-49A2-9818-ECD927D0CB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75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0ADC0E-76CA-4026-5A75-657EDBABD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6DC01C-F555-C612-B928-BE4A1401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AC0AA2-4597-1976-79C4-8254B57C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B1144-9586-4188-803E-3C335F7AE9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371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20AB1B-2A78-3F25-9F19-5A73AF8AB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C79F97-1026-D979-F6EC-DA851706E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0AD116-C733-9A6F-33CF-AC633EE7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DAC8A7-EB3E-4382-9363-F0698E2B59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1521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B1BEFF19-5AA2-341E-76CF-CF52C280F2CC}"/>
              </a:ext>
            </a:extLst>
          </p:cNvPr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B358208-07BD-B6F8-20E2-C09B2E2F6C15}"/>
              </a:ext>
            </a:extLst>
          </p:cNvPr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750CE26-FD36-963E-8EBC-05DF8D8417DC}"/>
              </a:ext>
            </a:extLst>
          </p:cNvPr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30E6F9C-0080-9807-7A6F-AD17814383F1}"/>
              </a:ext>
            </a:extLst>
          </p:cNvPr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D375DB9-319B-3169-D9AC-2F1ADA5968EC}"/>
              </a:ext>
            </a:extLst>
          </p:cNvPr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33" name="圆角矩形 32">
            <a:extLst>
              <a:ext uri="{FF2B5EF4-FFF2-40B4-BE49-F238E27FC236}">
                <a16:creationId xmlns:a16="http://schemas.microsoft.com/office/drawing/2014/main" id="{DB2FE159-5D0B-18A8-8173-22A46412920B}"/>
              </a:ext>
            </a:extLst>
          </p:cNvPr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34" name="圆角矩形 33">
            <a:extLst>
              <a:ext uri="{FF2B5EF4-FFF2-40B4-BE49-F238E27FC236}">
                <a16:creationId xmlns:a16="http://schemas.microsoft.com/office/drawing/2014/main" id="{A06949E0-D8FD-0448-FDD1-5297B387064E}"/>
              </a:ext>
            </a:extLst>
          </p:cNvPr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2E21A71-1386-0751-A958-EF956215F7F3}"/>
              </a:ext>
            </a:extLst>
          </p:cNvPr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97F6480-DD0D-EFC6-4EA2-6D6A8E95A1BE}"/>
              </a:ext>
            </a:extLst>
          </p:cNvPr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9A50C40-7AE5-7DF1-A2E1-A332B84C5045}"/>
              </a:ext>
            </a:extLst>
          </p:cNvPr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67074E9-54E2-E892-FE17-7452401E5DD3}"/>
              </a:ext>
            </a:extLst>
          </p:cNvPr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4543E28-2381-BF9C-7799-4ED537442BD8}"/>
              </a:ext>
            </a:extLst>
          </p:cNvPr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2FF56C8-13A9-6D8F-A071-31F5F9ED682F}"/>
              </a:ext>
            </a:extLst>
          </p:cNvPr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dirty="0"/>
          </a:p>
        </p:txBody>
      </p:sp>
      <p:sp>
        <p:nvSpPr>
          <p:cNvPr id="1039" name="标题占位符 21">
            <a:extLst>
              <a:ext uri="{FF2B5EF4-FFF2-40B4-BE49-F238E27FC236}">
                <a16:creationId xmlns:a16="http://schemas.microsoft.com/office/drawing/2014/main" id="{FE315585-BD12-4DCB-C713-5B22F00D42A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576263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40" name="文本占位符 12">
            <a:extLst>
              <a:ext uri="{FF2B5EF4-FFF2-40B4-BE49-F238E27FC236}">
                <a16:creationId xmlns:a16="http://schemas.microsoft.com/office/drawing/2014/main" id="{DC9DBB81-889C-91B0-0B99-A1D2CC9EFD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785938"/>
            <a:ext cx="8229600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4DAC443A-8966-126D-52AB-259CD7AD4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0439DA1-8DFB-4F9E-82F6-4F615DFA22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94" r:id="rId1"/>
    <p:sldLayoutId id="2147484995" r:id="rId2"/>
    <p:sldLayoutId id="2147484996" r:id="rId3"/>
    <p:sldLayoutId id="2147484997" r:id="rId4"/>
    <p:sldLayoutId id="2147484993" r:id="rId5"/>
    <p:sldLayoutId id="2147484998" r:id="rId6"/>
    <p:sldLayoutId id="2147484999" r:id="rId7"/>
    <p:sldLayoutId id="2147485000" r:id="rId8"/>
    <p:sldLayoutId id="2147485001" r:id="rId9"/>
    <p:sldLayoutId id="2147485002" r:id="rId10"/>
    <p:sldLayoutId id="214748500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panose="02040502050405020303" pitchFamily="18" charset="0"/>
        <a:buChar char="▫"/>
        <a:defRPr sz="2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922338" indent="-21907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13" indent="-20002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▫"/>
        <a:defRPr sz="2000" kern="1200">
          <a:solidFill>
            <a:srgbClr val="A04DA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5EF8976B-EEB1-E40F-DD24-FD510BDC6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401888"/>
            <a:ext cx="8458200" cy="1470025"/>
          </a:xfrm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第六章 数组  指针与字符串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B45A2-82F9-A795-E9C8-34E167211D27}"/>
              </a:ext>
            </a:extLst>
          </p:cNvPr>
          <p:cNvSpPr txBox="1"/>
          <p:nvPr/>
        </p:nvSpPr>
        <p:spPr>
          <a:xfrm>
            <a:off x="827088" y="5589588"/>
            <a:ext cx="59055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>
                <a:latin typeface="+mn-ea"/>
                <a:ea typeface="+mn-ea"/>
              </a:rPr>
              <a:t>本章补充例题选自</a:t>
            </a:r>
            <a:r>
              <a:rPr lang="en-US" altLang="zh-CN">
                <a:latin typeface="+mn-ea"/>
                <a:ea typeface="+mn-ea"/>
              </a:rPr>
              <a:t>《C++ How to Program》</a:t>
            </a:r>
            <a:endParaRPr lang="zh-CN" altLang="en-US">
              <a:latin typeface="+mn-ea"/>
              <a:ea typeface="+mn-ea"/>
            </a:endParaRPr>
          </a:p>
        </p:txBody>
      </p:sp>
      <p:sp>
        <p:nvSpPr>
          <p:cNvPr id="14340" name="副标题 2">
            <a:extLst>
              <a:ext uri="{FF2B5EF4-FFF2-40B4-BE49-F238E27FC236}">
                <a16:creationId xmlns:a16="http://schemas.microsoft.com/office/drawing/2014/main" id="{74169989-339B-E08E-EDD8-1C43FEA1A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900488"/>
            <a:ext cx="4953000" cy="1752600"/>
          </a:xfrm>
        </p:spPr>
        <p:txBody>
          <a:bodyPr/>
          <a:lstStyle/>
          <a:p>
            <a:pPr marL="63500"/>
            <a:endParaRPr lang="zh-CN" altLang="en-US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3">
            <a:extLst>
              <a:ext uri="{FF2B5EF4-FFF2-40B4-BE49-F238E27FC236}">
                <a16:creationId xmlns:a16="http://schemas.microsoft.com/office/drawing/2014/main" id="{7F6CE6FF-1ADD-D42C-33FF-A6398D43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E829DED-126A-4198-9BC6-611030ADB76B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8096988B-8A69-EA79-6D11-AB06DCF959BD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</a:t>
            </a:r>
          </a:p>
        </p:txBody>
      </p:sp>
      <p:sp>
        <p:nvSpPr>
          <p:cNvPr id="29700" name="标题 1">
            <a:extLst>
              <a:ext uri="{FF2B5EF4-FFF2-40B4-BE49-F238E27FC236}">
                <a16:creationId xmlns:a16="http://schemas.microsoft.com/office/drawing/2014/main" id="{F0298F80-60E4-9CEE-A969-110CC74F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6.1.2 </a:t>
            </a:r>
            <a:r>
              <a:rPr lang="zh-CN" altLang="en-US"/>
              <a:t>数组的存储与初始化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A7A10E-0B1E-25FB-D6B3-039375993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二维数组的初始化</a:t>
            </a:r>
            <a:r>
              <a:rPr lang="en-US" altLang="zh-CN" dirty="0"/>
              <a:t>	</a:t>
            </a:r>
            <a:endParaRPr lang="en-US" altLang="zh-CN" sz="2400" dirty="0">
              <a:solidFill>
                <a:srgbClr val="00B050"/>
              </a:solidFill>
              <a:latin typeface="宋体" pitchFamily="2" charset="-122"/>
            </a:endParaRPr>
          </a:p>
          <a:p>
            <a:pPr marL="658368" lvl="1" indent="-246888" eaLnBrk="1" fontAlgn="auto" hangingPunct="1">
              <a:lnSpc>
                <a:spcPct val="13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将所有数据写在一个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{}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内，按顺序赋值</a:t>
            </a:r>
          </a:p>
          <a:p>
            <a:pPr marL="658368" lvl="1" indent="-246888" eaLnBrk="1" fontAlgn="auto" hangingPunct="1">
              <a:lnSpc>
                <a:spcPct val="13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sz="2000" dirty="0">
                <a:solidFill>
                  <a:srgbClr val="00B050"/>
                </a:solidFill>
                <a:latin typeface="宋体" pitchFamily="2" charset="-122"/>
              </a:rPr>
              <a:t>	</a:t>
            </a:r>
            <a:r>
              <a:rPr lang="zh-CN" altLang="en-US" sz="2000" dirty="0">
                <a:solidFill>
                  <a:srgbClr val="00B050"/>
                </a:solidFill>
                <a:latin typeface="宋体" pitchFamily="2" charset="-122"/>
              </a:rPr>
              <a:t>例如：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static </a:t>
            </a:r>
            <a:r>
              <a:rPr lang="en-US" altLang="zh-CN" sz="20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int a[3][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4]={1,2,3,4,5,6,7,8,9,10,11,12};</a:t>
            </a:r>
            <a:endParaRPr lang="en-US" altLang="zh-CN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658368" lvl="1" indent="-246888" eaLnBrk="1" fontAlgn="auto" hangingPunct="1">
              <a:lnSpc>
                <a:spcPct val="13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分行给二维数组赋初值</a:t>
            </a:r>
          </a:p>
          <a:p>
            <a:pPr marL="658368" lvl="1" indent="-246888" eaLnBrk="1" fontAlgn="auto" hangingPunct="1">
              <a:lnSpc>
                <a:spcPct val="13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 dirty="0">
                <a:solidFill>
                  <a:srgbClr val="00B050"/>
                </a:solidFill>
                <a:latin typeface="宋体" pitchFamily="2" charset="-122"/>
              </a:rPr>
              <a:t>	</a:t>
            </a:r>
            <a:r>
              <a:rPr lang="zh-CN" altLang="en-US" sz="2000" dirty="0">
                <a:solidFill>
                  <a:srgbClr val="00B050"/>
                </a:solidFill>
                <a:latin typeface="宋体" pitchFamily="2" charset="-122"/>
              </a:rPr>
              <a:t>例如：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static </a:t>
            </a:r>
            <a:r>
              <a:rPr lang="en-US" altLang="zh-CN" sz="20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int a[3][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4]</a:t>
            </a:r>
          </a:p>
          <a:p>
            <a:pPr marL="658368" lvl="1" indent="-246888" eaLnBrk="1" fontAlgn="auto" hangingPunct="1">
              <a:lnSpc>
                <a:spcPct val="13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        	       ={{1,2,3,4},{5,6,7,8},{9,10,11,12}};</a:t>
            </a:r>
          </a:p>
          <a:p>
            <a:pPr marL="658368" lvl="1" indent="-246888" eaLnBrk="1" fontAlgn="auto" hangingPunct="1">
              <a:lnSpc>
                <a:spcPct val="13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可以对部分元素赋初值</a:t>
            </a:r>
          </a:p>
          <a:p>
            <a:pPr marL="658368" lvl="1" indent="-246888" eaLnBrk="1" fontAlgn="auto" hangingPunct="1">
              <a:lnSpc>
                <a:spcPct val="13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 dirty="0">
                <a:solidFill>
                  <a:srgbClr val="00B050"/>
                </a:solidFill>
                <a:latin typeface="宋体" pitchFamily="2" charset="-122"/>
              </a:rPr>
              <a:t>	</a:t>
            </a:r>
            <a:r>
              <a:rPr lang="zh-CN" altLang="en-US" sz="2000" dirty="0">
                <a:solidFill>
                  <a:srgbClr val="00B050"/>
                </a:solidFill>
                <a:latin typeface="宋体" pitchFamily="2" charset="-122"/>
              </a:rPr>
              <a:t>例如：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static int a[3][4]={{1},{0,6},{</a:t>
            </a:r>
            <a:r>
              <a:rPr lang="en-US" altLang="zh-CN" sz="20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0,0,11}};</a:t>
            </a:r>
          </a:p>
          <a:p>
            <a:pPr marL="658368" lvl="1" indent="-246888" eaLnBrk="1" fontAlgn="auto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列出全部初始值时，第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1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维下标个数可以省略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latin typeface="宋体" pitchFamily="2" charset="-122"/>
            </a:endParaRPr>
          </a:p>
          <a:p>
            <a:pPr marL="923481" lvl="2" indent="-246888" eaLnBrk="1" fontAlgn="auto" hangingPunct="1">
              <a:lnSpc>
                <a:spcPct val="130000"/>
              </a:lnSpc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zh-CN" altLang="en-US" sz="2000">
                <a:solidFill>
                  <a:srgbClr val="00B050"/>
                </a:solidFill>
                <a:latin typeface="宋体" pitchFamily="2" charset="-122"/>
              </a:rPr>
              <a:t>例如：</a:t>
            </a:r>
            <a:r>
              <a:rPr lang="en-US" altLang="zh-CN" sz="20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static int a[][4]={1,2,3,4,5,6,7,8,9,10,11,12};</a:t>
            </a:r>
          </a:p>
          <a:p>
            <a:pPr marL="658368" lvl="1" indent="-246888" eaLnBrk="1" fontAlgn="auto" hangingPunct="1">
              <a:lnSpc>
                <a:spcPct val="13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zh-CN" altLang="en-US" sz="20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    或：</a:t>
            </a:r>
            <a:r>
              <a:rPr lang="en-US" altLang="zh-CN" sz="20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static int a[][4]</a:t>
            </a:r>
          </a:p>
          <a:p>
            <a:pPr marL="658368" lvl="1" indent="-246888" eaLnBrk="1" fontAlgn="auto" hangingPunct="1">
              <a:lnSpc>
                <a:spcPct val="13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        	       ={{1,2,3,4},{5,6,7,8},{9,10,11,12}};</a:t>
            </a:r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标题 1">
            <a:extLst>
              <a:ext uri="{FF2B5EF4-FFF2-40B4-BE49-F238E27FC236}">
                <a16:creationId xmlns:a16="http://schemas.microsoft.com/office/drawing/2014/main" id="{3EB992F2-AFAA-0C99-6705-80A3D9531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473075"/>
            <a:ext cx="8229600" cy="1066800"/>
          </a:xfrm>
        </p:spPr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6-16 </a:t>
            </a:r>
            <a:r>
              <a:rPr lang="zh-CN" altLang="en-US"/>
              <a:t>动态创建对象举例</a:t>
            </a:r>
          </a:p>
        </p:txBody>
      </p:sp>
      <p:sp>
        <p:nvSpPr>
          <p:cNvPr id="155651" name="灯片编号占位符 3">
            <a:extLst>
              <a:ext uri="{FF2B5EF4-FFF2-40B4-BE49-F238E27FC236}">
                <a16:creationId xmlns:a16="http://schemas.microsoft.com/office/drawing/2014/main" id="{61020FBB-151B-1C0F-1600-E1DE3C27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5DABF65-C872-469C-8731-61D2F16673B5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100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55652" name="内容占位符 1">
            <a:extLst>
              <a:ext uri="{FF2B5EF4-FFF2-40B4-BE49-F238E27FC236}">
                <a16:creationId xmlns:a16="http://schemas.microsoft.com/office/drawing/2014/main" id="{660214BD-1C3D-0DF7-82E8-17336890F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88" y="1339850"/>
            <a:ext cx="8604250" cy="5516563"/>
          </a:xfrm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Point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public: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Point() : x(0), y(0)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cout&lt;&lt;"Default Constructor called."&lt;&lt;endl;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Point(int x, int y) : x(x), y(y)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cout&lt;&lt; "Constructor called."&lt;&lt;endl;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~Point() { cout&lt;&lt;"Destructor called."&lt;&lt;endl; 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getX() const { return x; 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getY() const { return y; 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void move(int newX, int newY)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x = newX;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y = newY;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private: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x, y;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600">
              <a:latin typeface="Consolas" panose="020B0609020204030204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94D64395-BCBF-72B8-2468-064B6309CEDC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</p:spTree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标题 1">
            <a:extLst>
              <a:ext uri="{FF2B5EF4-FFF2-40B4-BE49-F238E27FC236}">
                <a16:creationId xmlns:a16="http://schemas.microsoft.com/office/drawing/2014/main" id="{4F598D23-4335-7CA1-09CC-92F5ACF2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6-16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56675" name="灯片编号占位符 3">
            <a:extLst>
              <a:ext uri="{FF2B5EF4-FFF2-40B4-BE49-F238E27FC236}">
                <a16:creationId xmlns:a16="http://schemas.microsoft.com/office/drawing/2014/main" id="{2BB2DF6D-3BEC-97B0-8622-FE859C77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B4047EF-EF46-437A-87DF-23C56B380BB9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101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56676" name="内容占位符 1">
            <a:extLst>
              <a:ext uri="{FF2B5EF4-FFF2-40B4-BE49-F238E27FC236}">
                <a16:creationId xmlns:a16="http://schemas.microsoft.com/office/drawing/2014/main" id="{117AF6BA-6259-8CFE-6B9F-7952C6FF321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"Step one: "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Point *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ptr1</a:t>
            </a:r>
            <a:r>
              <a:rPr lang="en-US" altLang="zh-CN" sz="2000">
                <a:latin typeface="Consolas" panose="020B0609020204030204" pitchFamily="49" charset="0"/>
              </a:rPr>
              <a:t> =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>
                <a:latin typeface="Consolas" panose="020B0609020204030204" pitchFamily="49" charset="0"/>
              </a:rPr>
              <a:t>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Point</a:t>
            </a:r>
            <a:r>
              <a:rPr lang="en-US" altLang="zh-CN" sz="2000">
                <a:latin typeface="Consolas" panose="020B0609020204030204" pitchFamily="49" charset="0"/>
              </a:rPr>
              <a:t>;//</a:t>
            </a:r>
            <a:r>
              <a:rPr lang="zh-CN" altLang="en-US" sz="2000">
                <a:latin typeface="Consolas" panose="020B0609020204030204" pitchFamily="49" charset="0"/>
              </a:rPr>
              <a:t>调用缺省构造函数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delete</a:t>
            </a:r>
            <a:r>
              <a:rPr lang="en-US" altLang="zh-CN" sz="2000">
                <a:latin typeface="Consolas" panose="020B0609020204030204" pitchFamily="49" charset="0"/>
              </a:rPr>
              <a:t> 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ptr1</a:t>
            </a:r>
            <a:r>
              <a:rPr lang="en-US" altLang="zh-CN" sz="2000">
                <a:latin typeface="Consolas" panose="020B0609020204030204" pitchFamily="49" charset="0"/>
              </a:rPr>
              <a:t>;		//</a:t>
            </a:r>
            <a:r>
              <a:rPr lang="zh-CN" altLang="en-US" sz="2000">
                <a:latin typeface="Consolas" panose="020B0609020204030204" pitchFamily="49" charset="0"/>
              </a:rPr>
              <a:t>删除对象，自动调用析构函数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cout &lt;&lt; "Step two: "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ptr1</a:t>
            </a:r>
            <a:r>
              <a:rPr lang="en-US" altLang="zh-CN" sz="2000">
                <a:latin typeface="Consolas" panose="020B0609020204030204" pitchFamily="49" charset="0"/>
              </a:rPr>
              <a:t> =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>
                <a:latin typeface="Consolas" panose="020B0609020204030204" pitchFamily="49" charset="0"/>
              </a:rPr>
              <a:t>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Point(1,2)</a:t>
            </a:r>
            <a:r>
              <a:rPr lang="en-US" altLang="zh-CN" sz="2000">
                <a:latin typeface="Consolas" panose="020B0609020204030204" pitchFamily="49" charset="0"/>
              </a:rPr>
              <a:t>;	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delete</a:t>
            </a:r>
            <a:r>
              <a:rPr lang="en-US" altLang="zh-CN" sz="2000">
                <a:latin typeface="Consolas" panose="020B0609020204030204" pitchFamily="49" charset="0"/>
              </a:rPr>
              <a:t> 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ptr1</a:t>
            </a:r>
            <a:r>
              <a:rPr lang="en-US" altLang="zh-CN" sz="2000">
                <a:latin typeface="Consolas" panose="020B0609020204030204" pitchFamily="49" charset="0"/>
              </a:rPr>
              <a:t>;	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D36E9C58-52F5-8C72-FE1A-5C99EF24AD96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E1C4D7F3-7AFA-993F-D9B8-0920E6705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4437063"/>
            <a:ext cx="4175125" cy="2124075"/>
          </a:xfrm>
          <a:prstGeom prst="rect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zh-CN" b="1" dirty="0">
                <a:latin typeface="宋体" pitchFamily="2" charset="-122"/>
              </a:rPr>
              <a:t>运行结果：</a:t>
            </a:r>
            <a:endParaRPr lang="zh-CN" altLang="en-US" b="1" dirty="0">
              <a:latin typeface="宋体" pitchFamily="2" charset="-122"/>
            </a:endParaRPr>
          </a:p>
          <a:p>
            <a:pPr eaLnBrk="1" hangingPunct="1">
              <a:defRPr/>
            </a:pPr>
            <a:r>
              <a:rPr lang="en-US" altLang="zh-CN" sz="1800" dirty="0">
                <a:latin typeface="Consolas" pitchFamily="49" charset="0"/>
                <a:ea typeface="+mn-ea"/>
                <a:cs typeface="Consolas" pitchFamily="49" charset="0"/>
              </a:rPr>
              <a:t>Step One:</a:t>
            </a:r>
          </a:p>
          <a:p>
            <a:pPr eaLnBrk="1" hangingPunct="1">
              <a:defRPr/>
            </a:pPr>
            <a:r>
              <a:rPr lang="en-US" altLang="zh-CN" sz="1800" dirty="0">
                <a:latin typeface="Consolas" pitchFamily="49" charset="0"/>
                <a:ea typeface="+mn-ea"/>
                <a:cs typeface="Consolas" pitchFamily="49" charset="0"/>
              </a:rPr>
              <a:t>Default Constructor called.</a:t>
            </a:r>
          </a:p>
          <a:p>
            <a:pPr eaLnBrk="1" hangingPunct="1">
              <a:defRPr/>
            </a:pPr>
            <a:r>
              <a:rPr lang="en-US" altLang="zh-CN" sz="1800" dirty="0">
                <a:latin typeface="Consolas" pitchFamily="49" charset="0"/>
                <a:ea typeface="+mn-ea"/>
                <a:cs typeface="Consolas" pitchFamily="49" charset="0"/>
              </a:rPr>
              <a:t>Destructor called.</a:t>
            </a:r>
          </a:p>
          <a:p>
            <a:pPr eaLnBrk="1" hangingPunct="1">
              <a:defRPr/>
            </a:pPr>
            <a:r>
              <a:rPr lang="en-US" altLang="zh-CN" sz="1800" dirty="0">
                <a:latin typeface="Consolas" pitchFamily="49" charset="0"/>
                <a:ea typeface="+mn-ea"/>
                <a:cs typeface="Consolas" pitchFamily="49" charset="0"/>
              </a:rPr>
              <a:t>Step Two:</a:t>
            </a:r>
          </a:p>
          <a:p>
            <a:pPr eaLnBrk="1" hangingPunct="1">
              <a:defRPr/>
            </a:pPr>
            <a:r>
              <a:rPr lang="en-US" altLang="zh-CN" sz="1800" dirty="0">
                <a:latin typeface="Consolas" pitchFamily="49" charset="0"/>
                <a:ea typeface="+mn-ea"/>
                <a:cs typeface="Consolas" pitchFamily="49" charset="0"/>
              </a:rPr>
              <a:t>Constructor called.</a:t>
            </a:r>
          </a:p>
          <a:p>
            <a:pPr eaLnBrk="1" hangingPunct="1">
              <a:defRPr/>
            </a:pPr>
            <a:r>
              <a:rPr lang="en-US" altLang="zh-CN" sz="1800" dirty="0">
                <a:latin typeface="Consolas" pitchFamily="49" charset="0"/>
                <a:ea typeface="+mn-ea"/>
                <a:cs typeface="Consolas" pitchFamily="49" charset="0"/>
              </a:rPr>
              <a:t>Destructor called.</a:t>
            </a:r>
          </a:p>
        </p:txBody>
      </p:sp>
    </p:spTree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灯片编号占位符 3">
            <a:extLst>
              <a:ext uri="{FF2B5EF4-FFF2-40B4-BE49-F238E27FC236}">
                <a16:creationId xmlns:a16="http://schemas.microsoft.com/office/drawing/2014/main" id="{7975C2F4-464B-5C33-6A1E-3EA061E4E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0E81263-6707-4C11-99C4-2E9836E645B0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102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948B0553-EC88-578B-0226-2FD94B43D4B7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  <p:sp>
        <p:nvSpPr>
          <p:cNvPr id="157700" name="标题 1">
            <a:extLst>
              <a:ext uri="{FF2B5EF4-FFF2-40B4-BE49-F238E27FC236}">
                <a16:creationId xmlns:a16="http://schemas.microsoft.com/office/drawing/2014/main" id="{D95F8C07-EEF3-4557-00E0-BC3076CA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申请和释放动态数组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D0F9AE-74B7-C6B4-CDE5-B4F977A7F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分配：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new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/>
              <a:t>类型名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[</a:t>
            </a:r>
            <a:r>
              <a:rPr lang="en-US" altLang="zh-CN" dirty="0"/>
              <a:t> </a:t>
            </a:r>
            <a:r>
              <a:rPr lang="zh-CN" altLang="en-US" dirty="0"/>
              <a:t>数组长度 </a:t>
            </a:r>
            <a:r>
              <a:rPr lang="en-US" altLang="zh-CN" dirty="0">
                <a:solidFill>
                  <a:srgbClr val="FF0000"/>
                </a:solidFill>
              </a:rPr>
              <a:t>]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/>
              <a:t>数组长度可以是任何表达式，在运行时计算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释放：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delete[]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/>
              <a:t>数组名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>
                <a:solidFill>
                  <a:srgbClr val="C00000"/>
                </a:solidFill>
              </a:rPr>
              <a:t>释放指针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zh-CN" altLang="en-US" dirty="0">
                <a:solidFill>
                  <a:srgbClr val="C00000"/>
                </a:solidFill>
              </a:rPr>
              <a:t>所指向的数组。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zh-CN" altLang="en-US" dirty="0">
                <a:solidFill>
                  <a:srgbClr val="C00000"/>
                </a:solidFill>
              </a:rPr>
              <a:t>必须是用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new</a:t>
            </a:r>
            <a:r>
              <a:rPr lang="zh-CN" altLang="en-US" dirty="0">
                <a:solidFill>
                  <a:srgbClr val="C00000"/>
                </a:solidFill>
              </a:rPr>
              <a:t>分配得到的数组首地址。</a:t>
            </a:r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标题 1">
            <a:extLst>
              <a:ext uri="{FF2B5EF4-FFF2-40B4-BE49-F238E27FC236}">
                <a16:creationId xmlns:a16="http://schemas.microsoft.com/office/drawing/2014/main" id="{1D478DE7-3219-4ED3-9D76-1210F5E0B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6-17 </a:t>
            </a:r>
            <a:r>
              <a:rPr lang="zh-CN" altLang="en-US"/>
              <a:t>动态创建对象数组举例</a:t>
            </a:r>
          </a:p>
        </p:txBody>
      </p:sp>
      <p:sp>
        <p:nvSpPr>
          <p:cNvPr id="159747" name="灯片编号占位符 3">
            <a:extLst>
              <a:ext uri="{FF2B5EF4-FFF2-40B4-BE49-F238E27FC236}">
                <a16:creationId xmlns:a16="http://schemas.microsoft.com/office/drawing/2014/main" id="{FEA36918-7691-B9F5-1075-2E7BBFECD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DC5B890-1CAB-4BDA-9355-4AD1C46E2B99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103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59748" name="内容占位符 1">
            <a:extLst>
              <a:ext uri="{FF2B5EF4-FFF2-40B4-BE49-F238E27FC236}">
                <a16:creationId xmlns:a16="http://schemas.microsoft.com/office/drawing/2014/main" id="{C04FCD13-8E9A-A643-FEA9-1E6F3175F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1625"/>
            <a:ext cx="8229600" cy="5002213"/>
          </a:xfrm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#include&lt;iostream&gt;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Point</a:t>
            </a:r>
            <a:r>
              <a:rPr lang="en-US" altLang="zh-CN" sz="2000">
                <a:latin typeface="Consolas" panose="020B0609020204030204" pitchFamily="49" charset="0"/>
              </a:rPr>
              <a:t> {   //</a:t>
            </a:r>
            <a:r>
              <a:rPr lang="zh-CN" altLang="en-US" sz="2000">
                <a:latin typeface="Consolas" panose="020B0609020204030204" pitchFamily="49" charset="0"/>
              </a:rPr>
              <a:t>类的声明同例</a:t>
            </a:r>
            <a:r>
              <a:rPr lang="en-US" altLang="zh-CN" sz="2000">
                <a:latin typeface="Consolas" panose="020B0609020204030204" pitchFamily="49" charset="0"/>
              </a:rPr>
              <a:t>6-16</a:t>
            </a:r>
            <a:r>
              <a:rPr lang="zh-CN" altLang="en-US" sz="2000">
                <a:latin typeface="Consolas" panose="020B0609020204030204" pitchFamily="49" charset="0"/>
              </a:rPr>
              <a:t>，略 </a:t>
            </a:r>
            <a:r>
              <a:rPr lang="en-US" altLang="zh-CN" sz="2000">
                <a:latin typeface="Consolas" panose="020B0609020204030204" pitchFamily="49" charset="0"/>
              </a:rPr>
              <a:t>};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Point *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2000">
                <a:latin typeface="Consolas" panose="020B0609020204030204" pitchFamily="49" charset="0"/>
              </a:rPr>
              <a:t> =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new Point[2];</a:t>
            </a:r>
            <a:r>
              <a:rPr lang="en-US" altLang="zh-CN" sz="2000">
                <a:latin typeface="Consolas" panose="020B0609020204030204" pitchFamily="49" charset="0"/>
              </a:rPr>
              <a:t>	//</a:t>
            </a:r>
            <a:r>
              <a:rPr lang="zh-CN" altLang="en-US" sz="2000">
                <a:latin typeface="Consolas" panose="020B0609020204030204" pitchFamily="49" charset="0"/>
              </a:rPr>
              <a:t>创建对象数组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[0]</a:t>
            </a:r>
            <a:r>
              <a:rPr lang="en-US" altLang="zh-CN" sz="2000">
                <a:latin typeface="Consolas" panose="020B0609020204030204" pitchFamily="49" charset="0"/>
              </a:rPr>
              <a:t>.move(5, 10);  //</a:t>
            </a:r>
            <a:r>
              <a:rPr lang="zh-CN" altLang="en-US" sz="2000">
                <a:latin typeface="Consolas" panose="020B0609020204030204" pitchFamily="49" charset="0"/>
              </a:rPr>
              <a:t>通过指针访问数组元素的成员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[1]</a:t>
            </a:r>
            <a:r>
              <a:rPr lang="en-US" altLang="zh-CN" sz="2000">
                <a:latin typeface="Consolas" panose="020B0609020204030204" pitchFamily="49" charset="0"/>
              </a:rPr>
              <a:t>.move(15, 20); //</a:t>
            </a:r>
            <a:r>
              <a:rPr lang="zh-CN" altLang="en-US" sz="2000">
                <a:latin typeface="Consolas" panose="020B0609020204030204" pitchFamily="49" charset="0"/>
              </a:rPr>
              <a:t>通过指针访问数组元素的成员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cout &lt;&lt; "Deleting..." &lt;&lt; endl;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delete[] 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2000">
                <a:latin typeface="Consolas" panose="020B0609020204030204" pitchFamily="49" charset="0"/>
              </a:rPr>
              <a:t>;	    //</a:t>
            </a:r>
            <a:r>
              <a:rPr lang="zh-CN" altLang="en-US" sz="2000">
                <a:latin typeface="Consolas" panose="020B0609020204030204" pitchFamily="49" charset="0"/>
              </a:rPr>
              <a:t>删除整个对象数组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return 0;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CD68492B-5E81-E886-7D30-7694F0DB35D7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</p:spTree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灯片编号占位符 3">
            <a:extLst>
              <a:ext uri="{FF2B5EF4-FFF2-40B4-BE49-F238E27FC236}">
                <a16:creationId xmlns:a16="http://schemas.microsoft.com/office/drawing/2014/main" id="{DB74A60B-04A4-8C58-66F5-3C1F463B6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CCF4C14-DD17-4CCC-AB21-F0A08EFE0C15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104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38543525-AA65-4158-0DF1-C4A139EF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6-17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7F2EC8F-F5F0-C360-6A13-54F9C019B3A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zh-CN" sz="2400" dirty="0">
                <a:latin typeface="宋体" pitchFamily="2" charset="-122"/>
              </a:rPr>
              <a:t>运行结果：</a:t>
            </a: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Deleting...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400" dirty="0">
              <a:latin typeface="宋体" pitchFamily="2" charset="-122"/>
            </a:endParaRP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5A994BFE-7C9C-C353-A233-030503FFA98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</p:spTree>
  </p:cSld>
  <p:clrMapOvr>
    <a:masterClrMapping/>
  </p:clrMapOvr>
  <p:transition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灯片编号占位符 3">
            <a:extLst>
              <a:ext uri="{FF2B5EF4-FFF2-40B4-BE49-F238E27FC236}">
                <a16:creationId xmlns:a16="http://schemas.microsoft.com/office/drawing/2014/main" id="{13674999-CE28-AC09-1598-73F117417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350FDC5-017B-4338-BDAD-6EB7C8A97086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105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61EB6260-DC22-C124-CF8C-48EB65E025CB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  <p:sp>
        <p:nvSpPr>
          <p:cNvPr id="163844" name="标题 1">
            <a:extLst>
              <a:ext uri="{FF2B5EF4-FFF2-40B4-BE49-F238E27FC236}">
                <a16:creationId xmlns:a16="http://schemas.microsoft.com/office/drawing/2014/main" id="{AAB0E08E-9953-2159-3DA9-A2B47E2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动态创建多维数组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1CBDD1-8CF1-4E42-3B22-2A2F6085F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dirty="0">
                <a:latin typeface="宋体" pitchFamily="2" charset="-122"/>
              </a:rPr>
              <a:t>   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new </a:t>
            </a:r>
            <a:r>
              <a:rPr lang="zh-CN" altLang="en-US" dirty="0">
                <a:latin typeface="宋体" pitchFamily="2" charset="-122"/>
              </a:rPr>
              <a:t>类型名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T[</a:t>
            </a:r>
            <a:r>
              <a:rPr lang="zh-CN" altLang="en-US" dirty="0">
                <a:latin typeface="宋体" pitchFamily="2" charset="-122"/>
              </a:rPr>
              <a:t>第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dirty="0">
                <a:latin typeface="宋体" pitchFamily="2" charset="-122"/>
              </a:rPr>
              <a:t>维长度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][</a:t>
            </a:r>
            <a:r>
              <a:rPr lang="zh-CN" altLang="en-US" dirty="0">
                <a:latin typeface="宋体" pitchFamily="2" charset="-122"/>
              </a:rPr>
              <a:t>第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>
                <a:latin typeface="宋体" pitchFamily="2" charset="-122"/>
              </a:rPr>
              <a:t>维长度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]…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altLang="zh-CN" dirty="0"/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如果内存申请成功，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new</a:t>
            </a:r>
            <a:r>
              <a:rPr lang="zh-CN" altLang="en-US" dirty="0"/>
              <a:t>运算返回一个指向新分配内存首地址的</a:t>
            </a:r>
            <a:r>
              <a:rPr lang="zh-CN" altLang="en-US" dirty="0">
                <a:solidFill>
                  <a:srgbClr val="FF0000"/>
                </a:solidFill>
              </a:rPr>
              <a:t>指针</a:t>
            </a:r>
            <a:r>
              <a:rPr lang="zh-CN" altLang="en-US" dirty="0"/>
              <a:t>，是一个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zh-CN" altLang="en-US" dirty="0"/>
              <a:t>类型的数组，数组元素的个数为除</a:t>
            </a:r>
            <a:r>
              <a:rPr lang="zh-CN" altLang="en-US" dirty="0">
                <a:solidFill>
                  <a:srgbClr val="FF0000"/>
                </a:solidFill>
              </a:rPr>
              <a:t>最左边一维</a:t>
            </a:r>
            <a:r>
              <a:rPr lang="zh-CN" altLang="en-US" dirty="0"/>
              <a:t>外各维下标表达式的乘积。</a:t>
            </a:r>
            <a:endParaRPr lang="en-US" altLang="zh-CN" dirty="0"/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sz="3200" dirty="0"/>
              <a:t>	</a:t>
            </a:r>
            <a:r>
              <a:rPr lang="zh-CN" altLang="en-US" sz="2400" dirty="0"/>
              <a:t>例如：</a:t>
            </a:r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sz="2400" dirty="0"/>
              <a:t>	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char (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fp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)[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];</a:t>
            </a:r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fp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new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char[</a:t>
            </a:r>
            <a:r>
              <a:rPr lang="en-US" altLang="zh-CN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][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];</a:t>
            </a:r>
          </a:p>
        </p:txBody>
      </p:sp>
      <p:sp>
        <p:nvSpPr>
          <p:cNvPr id="163846" name="Rectangle 4">
            <a:extLst>
              <a:ext uri="{FF2B5EF4-FFF2-40B4-BE49-F238E27FC236}">
                <a16:creationId xmlns:a16="http://schemas.microsoft.com/office/drawing/2014/main" id="{BA949974-43B6-F977-FE11-BE9813117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700213"/>
            <a:ext cx="7696200" cy="720725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灯片编号占位符 3">
            <a:extLst>
              <a:ext uri="{FF2B5EF4-FFF2-40B4-BE49-F238E27FC236}">
                <a16:creationId xmlns:a16="http://schemas.microsoft.com/office/drawing/2014/main" id="{95AAF6F8-CABC-7B89-7055-87E469EED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E38F25-F3C4-4C6A-850D-CD446F43F67B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106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97B2C862-2611-98BB-DA38-508E8FC08940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  <p:sp>
        <p:nvSpPr>
          <p:cNvPr id="165892" name="Text Box 1026">
            <a:extLst>
              <a:ext uri="{FF2B5EF4-FFF2-40B4-BE49-F238E27FC236}">
                <a16:creationId xmlns:a16="http://schemas.microsoft.com/office/drawing/2014/main" id="{597C7673-BC3A-9791-DC58-86D98BA6D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981075"/>
            <a:ext cx="76406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200">
                <a:latin typeface="Consolas" panose="020B0609020204030204" pitchFamily="49" charset="0"/>
              </a:rPr>
              <a:t>char (*</a:t>
            </a:r>
            <a:r>
              <a:rPr lang="en-US" altLang="zh-CN" sz="3200">
                <a:solidFill>
                  <a:srgbClr val="0000FF"/>
                </a:solidFill>
                <a:latin typeface="Consolas" panose="020B0609020204030204" pitchFamily="49" charset="0"/>
              </a:rPr>
              <a:t>fp</a:t>
            </a:r>
            <a:r>
              <a:rPr lang="en-US" altLang="zh-CN" sz="3200">
                <a:latin typeface="Consolas" panose="020B0609020204030204" pitchFamily="49" charset="0"/>
              </a:rPr>
              <a:t>)[3];  //</a:t>
            </a:r>
            <a:r>
              <a:rPr lang="zh-CN" altLang="en-US" sz="3200">
                <a:latin typeface="Consolas" panose="020B0609020204030204" pitchFamily="49" charset="0"/>
              </a:rPr>
              <a:t>相当于二维数组</a:t>
            </a:r>
            <a:endParaRPr lang="en-US" altLang="zh-CN" sz="3200">
              <a:latin typeface="Consolas" panose="020B0609020204030204" pitchFamily="49" charset="0"/>
            </a:endParaRPr>
          </a:p>
        </p:txBody>
      </p:sp>
      <p:sp>
        <p:nvSpPr>
          <p:cNvPr id="165893" name="Text Box 1038">
            <a:extLst>
              <a:ext uri="{FF2B5EF4-FFF2-40B4-BE49-F238E27FC236}">
                <a16:creationId xmlns:a16="http://schemas.microsoft.com/office/drawing/2014/main" id="{1F1F9DC3-1835-01C7-6000-26F93C984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971675"/>
            <a:ext cx="990600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Consolas" panose="020B0609020204030204" pitchFamily="49" charset="0"/>
              </a:rPr>
              <a:t>fp</a:t>
            </a:r>
          </a:p>
        </p:txBody>
      </p:sp>
      <p:sp>
        <p:nvSpPr>
          <p:cNvPr id="165894" name="Line 1040">
            <a:extLst>
              <a:ext uri="{FF2B5EF4-FFF2-40B4-BE49-F238E27FC236}">
                <a16:creationId xmlns:a16="http://schemas.microsoft.com/office/drawing/2014/main" id="{9C373105-04FA-5017-B65E-4634CA14BE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124075"/>
            <a:ext cx="457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5895" name="Text Box 1041">
            <a:extLst>
              <a:ext uri="{FF2B5EF4-FFF2-40B4-BE49-F238E27FC236}">
                <a16:creationId xmlns:a16="http://schemas.microsoft.com/office/drawing/2014/main" id="{C3767103-77C2-CD00-66D4-685B58130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030663"/>
            <a:ext cx="990600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Consolas" panose="020B0609020204030204" pitchFamily="49" charset="0"/>
              </a:rPr>
              <a:t>fp+1</a:t>
            </a:r>
          </a:p>
        </p:txBody>
      </p:sp>
      <p:sp>
        <p:nvSpPr>
          <p:cNvPr id="165896" name="Line 1042">
            <a:extLst>
              <a:ext uri="{FF2B5EF4-FFF2-40B4-BE49-F238E27FC236}">
                <a16:creationId xmlns:a16="http://schemas.microsoft.com/office/drawing/2014/main" id="{0B2EB9EF-223E-DD07-18F3-FB90A93953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4183063"/>
            <a:ext cx="457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65897" name="Group 1049">
            <a:extLst>
              <a:ext uri="{FF2B5EF4-FFF2-40B4-BE49-F238E27FC236}">
                <a16:creationId xmlns:a16="http://schemas.microsoft.com/office/drawing/2014/main" id="{196A040D-72FD-16F1-D9D1-36A776C9FC1D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2124075"/>
            <a:ext cx="2362200" cy="4114800"/>
            <a:chOff x="2208" y="1056"/>
            <a:chExt cx="1488" cy="2592"/>
          </a:xfrm>
        </p:grpSpPr>
        <p:sp>
          <p:nvSpPr>
            <p:cNvPr id="165898" name="Rectangle 1027">
              <a:extLst>
                <a:ext uri="{FF2B5EF4-FFF2-40B4-BE49-F238E27FC236}">
                  <a16:creationId xmlns:a16="http://schemas.microsoft.com/office/drawing/2014/main" id="{E4B77201-A723-6ACF-DC89-AF49A9FCD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056"/>
              <a:ext cx="1488" cy="2592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165899" name="Line 1028">
              <a:extLst>
                <a:ext uri="{FF2B5EF4-FFF2-40B4-BE49-F238E27FC236}">
                  <a16:creationId xmlns:a16="http://schemas.microsoft.com/office/drawing/2014/main" id="{B6552AD3-4CE2-EB35-F34D-8BDA4014A3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1488"/>
              <a:ext cx="14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900" name="Line 1030">
              <a:extLst>
                <a:ext uri="{FF2B5EF4-FFF2-40B4-BE49-F238E27FC236}">
                  <a16:creationId xmlns:a16="http://schemas.microsoft.com/office/drawing/2014/main" id="{5F9D1F03-8E6E-8038-4C58-E8711721F5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1920"/>
              <a:ext cx="14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901" name="Line 1031">
              <a:extLst>
                <a:ext uri="{FF2B5EF4-FFF2-40B4-BE49-F238E27FC236}">
                  <a16:creationId xmlns:a16="http://schemas.microsoft.com/office/drawing/2014/main" id="{5EC5352A-29B5-B82E-6C6B-9C7912565B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2352"/>
              <a:ext cx="14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902" name="Line 1032">
              <a:extLst>
                <a:ext uri="{FF2B5EF4-FFF2-40B4-BE49-F238E27FC236}">
                  <a16:creationId xmlns:a16="http://schemas.microsoft.com/office/drawing/2014/main" id="{1ED7DA69-F911-6EC6-C2A4-E4655940ED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2784"/>
              <a:ext cx="14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903" name="Line 1033">
              <a:extLst>
                <a:ext uri="{FF2B5EF4-FFF2-40B4-BE49-F238E27FC236}">
                  <a16:creationId xmlns:a16="http://schemas.microsoft.com/office/drawing/2014/main" id="{E49BAA03-540E-B899-F660-3F973C0660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216"/>
              <a:ext cx="14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904" name="Text Box 1043">
              <a:extLst>
                <a:ext uri="{FF2B5EF4-FFF2-40B4-BE49-F238E27FC236}">
                  <a16:creationId xmlns:a16="http://schemas.microsoft.com/office/drawing/2014/main" id="{E16C0729-1C8F-04DA-55E7-051DF63881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104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>
                  <a:latin typeface="Consolas" panose="020B0609020204030204" pitchFamily="49" charset="0"/>
                </a:rPr>
                <a:t>fp[0][0]</a:t>
              </a:r>
              <a:endParaRPr lang="en-US" altLang="zh-CN" sz="2000">
                <a:latin typeface="Consolas" panose="020B0609020204030204" pitchFamily="49" charset="0"/>
              </a:endParaRPr>
            </a:p>
          </p:txBody>
        </p:sp>
        <p:sp>
          <p:nvSpPr>
            <p:cNvPr id="165905" name="Text Box 1044">
              <a:extLst>
                <a:ext uri="{FF2B5EF4-FFF2-40B4-BE49-F238E27FC236}">
                  <a16:creationId xmlns:a16="http://schemas.microsoft.com/office/drawing/2014/main" id="{46EE316F-AA84-9C32-68A8-6358DA772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545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>
                  <a:latin typeface="Consolas" panose="020B0609020204030204" pitchFamily="49" charset="0"/>
                </a:rPr>
                <a:t>fp[0][1]</a:t>
              </a:r>
              <a:endParaRPr lang="en-US" altLang="zh-CN" sz="2000">
                <a:latin typeface="Consolas" panose="020B0609020204030204" pitchFamily="49" charset="0"/>
              </a:endParaRPr>
            </a:p>
          </p:txBody>
        </p:sp>
        <p:sp>
          <p:nvSpPr>
            <p:cNvPr id="165906" name="Text Box 1045">
              <a:extLst>
                <a:ext uri="{FF2B5EF4-FFF2-40B4-BE49-F238E27FC236}">
                  <a16:creationId xmlns:a16="http://schemas.microsoft.com/office/drawing/2014/main" id="{E36FECEC-597B-8E6C-0FC0-00A087047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977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>
                  <a:latin typeface="Consolas" panose="020B0609020204030204" pitchFamily="49" charset="0"/>
                </a:rPr>
                <a:t>fp[0][2]</a:t>
              </a:r>
              <a:endParaRPr lang="en-US" altLang="zh-CN" sz="2000">
                <a:latin typeface="Consolas" panose="020B0609020204030204" pitchFamily="49" charset="0"/>
              </a:endParaRPr>
            </a:p>
          </p:txBody>
        </p:sp>
        <p:sp>
          <p:nvSpPr>
            <p:cNvPr id="165907" name="Text Box 1046">
              <a:extLst>
                <a:ext uri="{FF2B5EF4-FFF2-40B4-BE49-F238E27FC236}">
                  <a16:creationId xmlns:a16="http://schemas.microsoft.com/office/drawing/2014/main" id="{8A755D13-2B0B-3728-8FA8-2098222228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409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>
                  <a:latin typeface="Consolas" panose="020B0609020204030204" pitchFamily="49" charset="0"/>
                </a:rPr>
                <a:t>fp[1][0]</a:t>
              </a:r>
              <a:endParaRPr lang="en-US" altLang="zh-CN" sz="2000">
                <a:latin typeface="Consolas" panose="020B0609020204030204" pitchFamily="49" charset="0"/>
              </a:endParaRPr>
            </a:p>
          </p:txBody>
        </p:sp>
        <p:sp>
          <p:nvSpPr>
            <p:cNvPr id="165908" name="Text Box 1047">
              <a:extLst>
                <a:ext uri="{FF2B5EF4-FFF2-40B4-BE49-F238E27FC236}">
                  <a16:creationId xmlns:a16="http://schemas.microsoft.com/office/drawing/2014/main" id="{CB76372F-56FC-8FF9-B7E7-904462844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841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>
                  <a:latin typeface="Consolas" panose="020B0609020204030204" pitchFamily="49" charset="0"/>
                </a:rPr>
                <a:t>fp[1][1]</a:t>
              </a:r>
              <a:endParaRPr lang="en-US" altLang="zh-CN" sz="2000">
                <a:latin typeface="Consolas" panose="020B0609020204030204" pitchFamily="49" charset="0"/>
              </a:endParaRPr>
            </a:p>
          </p:txBody>
        </p:sp>
        <p:sp>
          <p:nvSpPr>
            <p:cNvPr id="165909" name="Text Box 1048">
              <a:extLst>
                <a:ext uri="{FF2B5EF4-FFF2-40B4-BE49-F238E27FC236}">
                  <a16:creationId xmlns:a16="http://schemas.microsoft.com/office/drawing/2014/main" id="{52D11E81-2B95-EE8F-BAA9-5E4A113A81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3273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>
                  <a:latin typeface="Consolas" panose="020B0609020204030204" pitchFamily="49" charset="0"/>
                </a:rPr>
                <a:t>fp[1][2]</a:t>
              </a:r>
              <a:endParaRPr lang="en-US" altLang="zh-CN" sz="2000">
                <a:latin typeface="Consolas" panose="020B0609020204030204" pitchFamily="49" charset="0"/>
              </a:endParaRPr>
            </a:p>
          </p:txBody>
        </p:sp>
      </p:grpSp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标题 1">
            <a:extLst>
              <a:ext uri="{FF2B5EF4-FFF2-40B4-BE49-F238E27FC236}">
                <a16:creationId xmlns:a16="http://schemas.microsoft.com/office/drawing/2014/main" id="{86EE1EF8-F806-986A-0D7D-BE18179A0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6075"/>
            <a:ext cx="8229600" cy="1066800"/>
          </a:xfrm>
        </p:spPr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6-18 </a:t>
            </a:r>
            <a:r>
              <a:rPr lang="zh-CN" altLang="en-US"/>
              <a:t>动态创建多维数组</a:t>
            </a:r>
          </a:p>
        </p:txBody>
      </p:sp>
      <p:sp>
        <p:nvSpPr>
          <p:cNvPr id="167939" name="灯片编号占位符 3">
            <a:extLst>
              <a:ext uri="{FF2B5EF4-FFF2-40B4-BE49-F238E27FC236}">
                <a16:creationId xmlns:a16="http://schemas.microsoft.com/office/drawing/2014/main" id="{3CD36266-F378-3B1C-03FD-E2283938F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9F7E2CE-7EC5-4B73-9982-41A2E8CAC63C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107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67940" name="内容占位符 1">
            <a:extLst>
              <a:ext uri="{FF2B5EF4-FFF2-40B4-BE49-F238E27FC236}">
                <a16:creationId xmlns:a16="http://schemas.microsoft.com/office/drawing/2014/main" id="{6D1F8E1E-FABA-E250-1D17-A2FDB4DD7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5327650"/>
          </a:xfrm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int (*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cp</a:t>
            </a:r>
            <a:r>
              <a:rPr lang="en-US" altLang="zh-CN" sz="2000">
                <a:latin typeface="Consolas" panose="020B0609020204030204" pitchFamily="49" charset="0"/>
              </a:rPr>
              <a:t>)[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9</a:t>
            </a:r>
            <a:r>
              <a:rPr lang="en-US" altLang="zh-CN" sz="2000">
                <a:latin typeface="Consolas" panose="020B0609020204030204" pitchFamily="49" charset="0"/>
              </a:rPr>
              <a:t>][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8</a:t>
            </a:r>
            <a:r>
              <a:rPr lang="en-US" altLang="zh-CN" sz="2000">
                <a:latin typeface="Consolas" panose="020B0609020204030204" pitchFamily="49" charset="0"/>
              </a:rPr>
              <a:t>] =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>
                <a:latin typeface="Consolas" panose="020B0609020204030204" pitchFamily="49" charset="0"/>
              </a:rPr>
              <a:t> int[7][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9</a:t>
            </a:r>
            <a:r>
              <a:rPr lang="en-US" altLang="zh-CN" sz="2000">
                <a:latin typeface="Consolas" panose="020B0609020204030204" pitchFamily="49" charset="0"/>
              </a:rPr>
              <a:t>][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8</a:t>
            </a:r>
            <a:r>
              <a:rPr lang="en-US" altLang="zh-CN" sz="2000">
                <a:latin typeface="Consolas" panose="020B0609020204030204" pitchFamily="49" charset="0"/>
              </a:rPr>
              <a:t>];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for (int i = 0; i &lt; 7; i++)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for (int j = 0; j &lt; 9; j++)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  for (int k = 0; k &lt; 8; k++)</a:t>
            </a:r>
            <a:endParaRPr lang="zh-CN" altLang="en-US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        *</a:t>
            </a:r>
            <a:r>
              <a:rPr lang="en-US" altLang="zh-CN" sz="2000">
                <a:latin typeface="Consolas" panose="020B0609020204030204" pitchFamily="49" charset="0"/>
              </a:rPr>
              <a:t>(*(*(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cp</a:t>
            </a:r>
            <a:r>
              <a:rPr lang="en-US" altLang="zh-CN" sz="2000">
                <a:latin typeface="Consolas" panose="020B0609020204030204" pitchFamily="49" charset="0"/>
              </a:rPr>
              <a:t> + i) + j) + k) =(i * 100 + j * 10 + k);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for (int i = 0; i &lt; 7; i++)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  for (int j = 0; j &lt; 9; j++)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for (int k = 0; k &lt; 8; k++)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</a:t>
            </a: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cout &lt;&lt; 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cp[i][j][k] </a:t>
            </a:r>
            <a:r>
              <a:rPr lang="en-US" altLang="zh-CN" sz="2000">
                <a:latin typeface="Consolas" panose="020B0609020204030204" pitchFamily="49" charset="0"/>
              </a:rPr>
              <a:t>&lt;&lt; "  ";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cout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  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  cout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delete[] 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cp</a:t>
            </a:r>
            <a:r>
              <a:rPr lang="en-US" altLang="zh-CN" sz="200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01B8AAB2-B537-7C22-1D41-90294046ACAB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</p:spTree>
  </p:cSld>
  <p:clrMapOvr>
    <a:masterClrMapping/>
  </p:clrMapOvr>
  <p:transition spd="slow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灯片编号占位符 3">
            <a:extLst>
              <a:ext uri="{FF2B5EF4-FFF2-40B4-BE49-F238E27FC236}">
                <a16:creationId xmlns:a16="http://schemas.microsoft.com/office/drawing/2014/main" id="{379E6151-0A14-157E-068F-00FADA40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8442972-6800-473A-BC00-FFABA96B48A2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108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723443F-129B-C77E-27A4-54AF1FBF5C6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  <p:sp>
        <p:nvSpPr>
          <p:cNvPr id="169988" name="标题 1">
            <a:extLst>
              <a:ext uri="{FF2B5EF4-FFF2-40B4-BE49-F238E27FC236}">
                <a16:creationId xmlns:a16="http://schemas.microsoft.com/office/drawing/2014/main" id="{3E0BD1D5-A729-5E76-580C-1D3E13788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将动态数组封装成类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CF8ED8-EE75-DB2A-C018-6061518B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更加简洁，便于管理</a:t>
            </a:r>
          </a:p>
          <a:p>
            <a:pPr marL="658368" lvl="1" indent="-246888" eaLnBrk="1" fontAlgn="auto" hangingPunct="1">
              <a:lnSpc>
                <a:spcPct val="15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/>
              <a:t>建立和删除数组的过程比较繁琐</a:t>
            </a:r>
          </a:p>
          <a:p>
            <a:pPr marL="658368" lvl="1" indent="-246888" eaLnBrk="1" fontAlgn="auto" hangingPunct="1">
              <a:lnSpc>
                <a:spcPct val="15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/>
              <a:t>封装成类后更加简洁，便于管理</a:t>
            </a:r>
          </a:p>
          <a:p>
            <a:pPr marL="365760" indent="-256032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可以在访问数组元素前检查下标是否越界</a:t>
            </a:r>
          </a:p>
          <a:p>
            <a:pPr marL="658368" lvl="1" indent="-246888" eaLnBrk="1" fontAlgn="auto" hangingPunct="1">
              <a:lnSpc>
                <a:spcPct val="15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/>
              <a:t>用</a:t>
            </a:r>
            <a:r>
              <a:rPr lang="en-US" altLang="zh-CN" dirty="0"/>
              <a:t>assert</a:t>
            </a:r>
            <a:r>
              <a:rPr lang="zh-CN" altLang="en-US" dirty="0"/>
              <a:t>来检查，</a:t>
            </a:r>
            <a:r>
              <a:rPr lang="en-US" altLang="zh-CN" dirty="0"/>
              <a:t>assert</a:t>
            </a:r>
            <a:r>
              <a:rPr lang="zh-CN" altLang="en-US" dirty="0"/>
              <a:t>只在调试时生效</a:t>
            </a:r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标题 1">
            <a:extLst>
              <a:ext uri="{FF2B5EF4-FFF2-40B4-BE49-F238E27FC236}">
                <a16:creationId xmlns:a16="http://schemas.microsoft.com/office/drawing/2014/main" id="{BF04B953-11FB-683A-4FEA-A9DEB0E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6-19 </a:t>
            </a:r>
            <a:r>
              <a:rPr lang="zh-CN" altLang="en-US"/>
              <a:t>动态数组类</a:t>
            </a:r>
          </a:p>
        </p:txBody>
      </p:sp>
      <p:sp>
        <p:nvSpPr>
          <p:cNvPr id="172035" name="灯片编号占位符 3">
            <a:extLst>
              <a:ext uri="{FF2B5EF4-FFF2-40B4-BE49-F238E27FC236}">
                <a16:creationId xmlns:a16="http://schemas.microsoft.com/office/drawing/2014/main" id="{3F142A4F-D26D-8D17-D1FA-63572F70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6D43B86-6463-4E1E-9C5B-F0B98D1A3460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109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72036" name="内容占位符 1">
            <a:extLst>
              <a:ext uri="{FF2B5EF4-FFF2-40B4-BE49-F238E27FC236}">
                <a16:creationId xmlns:a16="http://schemas.microsoft.com/office/drawing/2014/main" id="{C049AD0D-632F-A61E-5246-DF4C5A6AD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84313"/>
            <a:ext cx="8424862" cy="5257800"/>
          </a:xfrm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#include &lt;</a:t>
            </a:r>
            <a:r>
              <a:rPr lang="en-US" altLang="zh-CN" sz="1800" dirty="0" err="1">
                <a:solidFill>
                  <a:srgbClr val="C00000"/>
                </a:solidFill>
                <a:latin typeface="Consolas" panose="020B0609020204030204" pitchFamily="49" charset="0"/>
              </a:rPr>
              <a:t>cassert</a:t>
            </a:r>
            <a:r>
              <a:rPr lang="en-US" altLang="zh-CN" sz="1800" dirty="0">
                <a:latin typeface="Consolas" panose="020B0609020204030204" pitchFamily="49" charset="0"/>
              </a:rPr>
              <a:t>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class 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Point</a:t>
            </a:r>
            <a:r>
              <a:rPr lang="en-US" altLang="zh-CN" sz="1800" dirty="0">
                <a:latin typeface="Consolas" panose="020B0609020204030204" pitchFamily="49" charset="0"/>
              </a:rPr>
              <a:t> {   //</a:t>
            </a:r>
            <a:r>
              <a:rPr lang="zh-CN" altLang="en-US" sz="1800" dirty="0">
                <a:latin typeface="Consolas" panose="020B0609020204030204" pitchFamily="49" charset="0"/>
              </a:rPr>
              <a:t>类的声明同例</a:t>
            </a:r>
            <a:r>
              <a:rPr lang="en-US" altLang="zh-CN" sz="1800" dirty="0">
                <a:latin typeface="Consolas" panose="020B0609020204030204" pitchFamily="49" charset="0"/>
              </a:rPr>
              <a:t>6-16 …  };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class </a:t>
            </a:r>
            <a:r>
              <a:rPr lang="en-US" altLang="zh-CN" sz="1800" dirty="0" err="1">
                <a:solidFill>
                  <a:srgbClr val="7030A0"/>
                </a:solidFill>
                <a:latin typeface="Consolas" panose="020B0609020204030204" pitchFamily="49" charset="0"/>
              </a:rPr>
              <a:t>ArrayOfPoints</a:t>
            </a:r>
            <a:r>
              <a:rPr lang="en-US" altLang="zh-CN" sz="1800" dirty="0">
                <a:latin typeface="Consolas" panose="020B0609020204030204" pitchFamily="49" charset="0"/>
              </a:rPr>
              <a:t> {	//</a:t>
            </a:r>
            <a:r>
              <a:rPr lang="zh-CN" altLang="en-US" sz="1800" dirty="0">
                <a:latin typeface="Consolas" panose="020B0609020204030204" pitchFamily="49" charset="0"/>
              </a:rPr>
              <a:t>动态数组类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public: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</a:t>
            </a:r>
            <a:r>
              <a:rPr lang="en-US" altLang="zh-CN" sz="1800" dirty="0" err="1">
                <a:solidFill>
                  <a:srgbClr val="7030A0"/>
                </a:solidFill>
                <a:latin typeface="Consolas" panose="020B0609020204030204" pitchFamily="49" charset="0"/>
              </a:rPr>
              <a:t>ArrayOfPoints</a:t>
            </a:r>
            <a:r>
              <a:rPr lang="en-US" altLang="zh-CN" sz="1800" dirty="0">
                <a:latin typeface="Consolas" panose="020B0609020204030204" pitchFamily="49" charset="0"/>
              </a:rPr>
              <a:t>(int size) : </a:t>
            </a:r>
            <a:r>
              <a:rPr lang="en-US" altLang="zh-CN" sz="1800" dirty="0">
                <a:solidFill>
                  <a:srgbClr val="7030A0"/>
                </a:solidFill>
                <a:latin typeface="Consolas" panose="020B0609020204030204" pitchFamily="49" charset="0"/>
              </a:rPr>
              <a:t>size</a:t>
            </a:r>
            <a:r>
              <a:rPr lang="en-US" altLang="zh-CN" sz="1800" dirty="0">
                <a:latin typeface="Consolas" panose="020B0609020204030204" pitchFamily="49" charset="0"/>
              </a:rPr>
              <a:t>(size)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	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points</a:t>
            </a:r>
            <a:r>
              <a:rPr lang="en-US" altLang="zh-CN" sz="1800" dirty="0">
                <a:latin typeface="Consolas" panose="020B0609020204030204" pitchFamily="49" charset="0"/>
              </a:rPr>
              <a:t> = 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Point</a:t>
            </a:r>
            <a:r>
              <a:rPr lang="en-US" altLang="zh-CN" sz="1800" dirty="0">
                <a:latin typeface="Consolas" panose="020B0609020204030204" pitchFamily="49" charset="0"/>
              </a:rPr>
              <a:t>[size];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</a:t>
            </a:r>
            <a:r>
              <a:rPr lang="en-US" altLang="zh-CN" sz="1800" dirty="0">
                <a:solidFill>
                  <a:srgbClr val="7030A0"/>
                </a:solidFill>
                <a:latin typeface="Consolas" panose="020B0609020204030204" pitchFamily="49" charset="0"/>
              </a:rPr>
              <a:t>~</a:t>
            </a:r>
            <a:r>
              <a:rPr lang="en-US" altLang="zh-CN" sz="1800" dirty="0" err="1">
                <a:solidFill>
                  <a:srgbClr val="7030A0"/>
                </a:solidFill>
                <a:latin typeface="Consolas" panose="020B0609020204030204" pitchFamily="49" charset="0"/>
              </a:rPr>
              <a:t>ArrayOfPoints</a:t>
            </a:r>
            <a:r>
              <a:rPr lang="en-US" altLang="zh-CN" sz="1800" dirty="0">
                <a:latin typeface="Consolas" panose="020B0609020204030204" pitchFamily="49" charset="0"/>
              </a:rPr>
              <a:t>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	</a:t>
            </a:r>
            <a:r>
              <a:rPr lang="en-US" altLang="zh-CN" sz="1800" dirty="0" err="1">
                <a:latin typeface="Consolas" panose="020B0609020204030204" pitchFamily="49" charset="0"/>
              </a:rPr>
              <a:t>cout</a:t>
            </a:r>
            <a:r>
              <a:rPr lang="en-US" altLang="zh-CN" sz="1800" dirty="0">
                <a:latin typeface="Consolas" panose="020B0609020204030204" pitchFamily="49" charset="0"/>
              </a:rPr>
              <a:t> &lt;&lt; "Deleting..." &lt;&lt; </a:t>
            </a:r>
            <a:r>
              <a:rPr lang="en-US" altLang="zh-CN" sz="1800" dirty="0" err="1">
                <a:latin typeface="Consolas" panose="020B0609020204030204" pitchFamily="49" charset="0"/>
              </a:rPr>
              <a:t>endl</a:t>
            </a:r>
            <a:r>
              <a:rPr lang="en-US" altLang="zh-CN" sz="1800" dirty="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	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delete[]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</a:t>
            </a:r>
            <a:r>
              <a:rPr lang="en-US" altLang="zh-CN" sz="1800" dirty="0">
                <a:solidFill>
                  <a:srgbClr val="7030A0"/>
                </a:solidFill>
                <a:latin typeface="Consolas" panose="020B0609020204030204" pitchFamily="49" charset="0"/>
              </a:rPr>
              <a:t>s</a:t>
            </a:r>
            <a:r>
              <a:rPr lang="en-US" altLang="zh-CN" sz="1800" dirty="0">
                <a:latin typeface="Consolas" panose="020B0609020204030204" pitchFamily="49" charset="0"/>
              </a:rPr>
              <a:t>;     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Point&amp;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rgbClr val="7030A0"/>
                </a:solidFill>
                <a:latin typeface="Consolas" panose="020B0609020204030204" pitchFamily="49" charset="0"/>
              </a:rPr>
              <a:t>element</a:t>
            </a:r>
            <a:r>
              <a:rPr lang="en-US" altLang="zh-CN" sz="1800" dirty="0">
                <a:latin typeface="Consolas" panose="020B0609020204030204" pitchFamily="49" charset="0"/>
              </a:rPr>
              <a:t>(int 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sz="1800" dirty="0">
                <a:latin typeface="Consolas" panose="020B0609020204030204" pitchFamily="49" charset="0"/>
              </a:rPr>
              <a:t>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	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assert(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 &gt;= 0 &amp;&amp; 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 &lt; size);</a:t>
            </a:r>
            <a:r>
              <a:rPr lang="en-US" altLang="zh-CN" sz="1800" dirty="0">
                <a:latin typeface="Consolas" panose="020B0609020204030204" pitchFamily="49" charset="0"/>
              </a:rPr>
              <a:t>	//</a:t>
            </a:r>
            <a:r>
              <a:rPr lang="zh-CN" altLang="en-US" sz="1800" dirty="0">
                <a:latin typeface="Consolas" panose="020B0609020204030204" pitchFamily="49" charset="0"/>
              </a:rPr>
              <a:t>断言下标不能出界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	return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points[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</a:rPr>
              <a:t>]</a:t>
            </a:r>
            <a:r>
              <a:rPr lang="en-US" altLang="zh-CN" sz="1800" dirty="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private: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Point *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points</a:t>
            </a:r>
            <a:r>
              <a:rPr lang="en-US" altLang="zh-CN" sz="1800" dirty="0">
                <a:latin typeface="Consolas" panose="020B0609020204030204" pitchFamily="49" charset="0"/>
              </a:rPr>
              <a:t>;	//</a:t>
            </a:r>
            <a:r>
              <a:rPr lang="zh-CN" altLang="en-US" sz="1800" dirty="0">
                <a:latin typeface="Consolas" panose="020B0609020204030204" pitchFamily="49" charset="0"/>
              </a:rPr>
              <a:t>指向动态数组首地址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dirty="0">
                <a:latin typeface="Consolas" panose="020B0609020204030204" pitchFamily="49" charset="0"/>
              </a:rPr>
              <a:t>	</a:t>
            </a:r>
            <a:r>
              <a:rPr lang="en-US" altLang="zh-CN" sz="1800" dirty="0">
                <a:latin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7030A0"/>
                </a:solidFill>
                <a:latin typeface="Consolas" panose="020B0609020204030204" pitchFamily="49" charset="0"/>
              </a:rPr>
              <a:t>size</a:t>
            </a:r>
            <a:r>
              <a:rPr lang="en-US" altLang="zh-CN" sz="1800" dirty="0">
                <a:latin typeface="Consolas" panose="020B0609020204030204" pitchFamily="49" charset="0"/>
              </a:rPr>
              <a:t>;		//</a:t>
            </a:r>
            <a:r>
              <a:rPr lang="zh-CN" altLang="en-US" sz="1800" dirty="0">
                <a:latin typeface="Consolas" panose="020B0609020204030204" pitchFamily="49" charset="0"/>
              </a:rPr>
              <a:t>数组大小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D07E100B-834C-705B-D8C5-7E10538774F0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3">
            <a:extLst>
              <a:ext uri="{FF2B5EF4-FFF2-40B4-BE49-F238E27FC236}">
                <a16:creationId xmlns:a16="http://schemas.microsoft.com/office/drawing/2014/main" id="{9A470A5D-855B-9343-2BEC-33FAA5F86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68CF376-7F76-4558-A319-AFA0A5C4BF4F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F7D1241C-317C-4D55-4209-56A7FB007FCA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数组的存储与初始化</a:t>
            </a:r>
          </a:p>
        </p:txBody>
      </p:sp>
      <p:sp>
        <p:nvSpPr>
          <p:cNvPr id="31748" name="标题 1">
            <a:extLst>
              <a:ext uri="{FF2B5EF4-FFF2-40B4-BE49-F238E27FC236}">
                <a16:creationId xmlns:a16="http://schemas.microsoft.com/office/drawing/2014/main" id="{A34B3BDE-FB5A-C45F-0B81-0A3741268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例</a:t>
            </a:r>
            <a:r>
              <a:rPr kumimoji="1" lang="en-US" altLang="zh-CN"/>
              <a:t>: </a:t>
            </a:r>
            <a:r>
              <a:rPr kumimoji="1" lang="zh-CN" altLang="en-US"/>
              <a:t>数组处理求</a:t>
            </a:r>
            <a:r>
              <a:rPr kumimoji="1" lang="en-US" altLang="zh-CN"/>
              <a:t>Fibonacci</a:t>
            </a:r>
            <a:r>
              <a:rPr kumimoji="1" lang="zh-CN" altLang="en-US"/>
              <a:t>数列</a:t>
            </a:r>
          </a:p>
        </p:txBody>
      </p:sp>
      <p:sp>
        <p:nvSpPr>
          <p:cNvPr id="31749" name="内容占位符 2">
            <a:extLst>
              <a:ext uri="{FF2B5EF4-FFF2-40B4-BE49-F238E27FC236}">
                <a16:creationId xmlns:a16="http://schemas.microsoft.com/office/drawing/2014/main" id="{3DA72122-99A4-806A-5F7F-69985B7A5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5938"/>
            <a:ext cx="8478838" cy="4787900"/>
          </a:xfrm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pitchFamily="49" charset="0"/>
              </a:rPr>
              <a:t>  int f[20] = {1,1};	//</a:t>
            </a:r>
            <a:r>
              <a:rPr lang="zh-CN" altLang="en-US" sz="2400">
                <a:latin typeface="Consolas" panose="020B0609020204030204" pitchFamily="49" charset="0"/>
              </a:rPr>
              <a:t>初始化第</a:t>
            </a:r>
            <a:r>
              <a:rPr lang="en-US" altLang="zh-CN" sz="2400">
                <a:latin typeface="Consolas" panose="020B0609020204030204" pitchFamily="49" charset="0"/>
              </a:rPr>
              <a:t>0</a:t>
            </a:r>
            <a:r>
              <a:rPr lang="zh-CN" altLang="en-US" sz="2400">
                <a:latin typeface="Consolas" panose="020B0609020204030204" pitchFamily="49" charset="0"/>
              </a:rPr>
              <a:t>、</a:t>
            </a:r>
            <a:r>
              <a:rPr lang="en-US" altLang="zh-CN" sz="2400">
                <a:latin typeface="Consolas" panose="020B0609020204030204" pitchFamily="49" charset="0"/>
              </a:rPr>
              <a:t>1</a:t>
            </a:r>
            <a:r>
              <a:rPr lang="zh-CN" altLang="en-US" sz="2400">
                <a:latin typeface="Consolas" panose="020B0609020204030204" pitchFamily="49" charset="0"/>
              </a:rPr>
              <a:t>个数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Consolas" panose="020B0609020204030204" pitchFamily="49" charset="0"/>
              </a:rPr>
              <a:t>  </a:t>
            </a:r>
            <a:r>
              <a:rPr lang="en-US" altLang="zh-CN" sz="2400">
                <a:latin typeface="Consolas" panose="020B0609020204030204" pitchFamily="49" charset="0"/>
              </a:rPr>
              <a:t>for (int i = 2; i &lt; 20; i++) //</a:t>
            </a:r>
            <a:r>
              <a:rPr lang="zh-CN" altLang="en-US" sz="2400">
                <a:latin typeface="Consolas" panose="020B0609020204030204" pitchFamily="49" charset="0"/>
              </a:rPr>
              <a:t>求第</a:t>
            </a:r>
            <a:r>
              <a:rPr lang="en-US" altLang="zh-CN" sz="2400">
                <a:latin typeface="Consolas" panose="020B0609020204030204" pitchFamily="49" charset="0"/>
              </a:rPr>
              <a:t>2</a:t>
            </a:r>
            <a:r>
              <a:rPr lang="zh-CN" altLang="en-US" sz="2400">
                <a:latin typeface="Consolas" panose="020B0609020204030204" pitchFamily="49" charset="0"/>
              </a:rPr>
              <a:t>～</a:t>
            </a:r>
            <a:r>
              <a:rPr lang="en-US" altLang="zh-CN" sz="2400">
                <a:latin typeface="Consolas" panose="020B0609020204030204" pitchFamily="49" charset="0"/>
              </a:rPr>
              <a:t>19</a:t>
            </a:r>
            <a:r>
              <a:rPr lang="zh-CN" altLang="en-US" sz="2400">
                <a:latin typeface="Consolas" panose="020B0609020204030204" pitchFamily="49" charset="0"/>
              </a:rPr>
              <a:t>个数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Consolas" panose="020B0609020204030204" pitchFamily="49" charset="0"/>
              </a:rPr>
              <a:t>    </a:t>
            </a:r>
            <a:r>
              <a:rPr lang="en-US" altLang="zh-CN" sz="2400">
                <a:latin typeface="Consolas" panose="020B0609020204030204" pitchFamily="49" charset="0"/>
              </a:rPr>
              <a:t>f[i] = f[i - 2] + f[i - 1];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pitchFamily="49" charset="0"/>
              </a:rPr>
              <a:t>  for (int i=0;i&lt;20;i++) { 	//</a:t>
            </a:r>
            <a:r>
              <a:rPr lang="zh-CN" altLang="en-US" sz="2400">
                <a:latin typeface="Consolas" panose="020B0609020204030204" pitchFamily="49" charset="0"/>
              </a:rPr>
              <a:t>输出，每行</a:t>
            </a:r>
            <a:r>
              <a:rPr lang="en-US" altLang="zh-CN" sz="2400">
                <a:latin typeface="Consolas" panose="020B0609020204030204" pitchFamily="49" charset="0"/>
              </a:rPr>
              <a:t>5</a:t>
            </a:r>
            <a:r>
              <a:rPr lang="zh-CN" altLang="en-US" sz="2400">
                <a:latin typeface="Consolas" panose="020B0609020204030204" pitchFamily="49" charset="0"/>
              </a:rPr>
              <a:t>个数</a:t>
            </a:r>
            <a:endParaRPr lang="en-US" altLang="zh-CN" sz="24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pitchFamily="49" charset="0"/>
              </a:rPr>
              <a:t>    if (i % 5 == 0) cout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pitchFamily="49" charset="0"/>
              </a:rPr>
              <a:t>	  cout.width(12); 	//</a:t>
            </a:r>
            <a:r>
              <a:rPr lang="zh-CN" altLang="en-US" sz="2400">
                <a:latin typeface="Consolas" panose="020B0609020204030204" pitchFamily="49" charset="0"/>
              </a:rPr>
              <a:t>设置输出宽度为</a:t>
            </a:r>
            <a:r>
              <a:rPr lang="en-US" altLang="zh-CN" sz="2400">
                <a:latin typeface="Consolas" panose="020B0609020204030204" pitchFamily="49" charset="0"/>
              </a:rPr>
              <a:t>12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pitchFamily="49" charset="0"/>
              </a:rPr>
              <a:t>	  cout &lt;&lt; f[i];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pitchFamily="49" charset="0"/>
              </a:rPr>
              <a:t>  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pitchFamily="49" charset="0"/>
              </a:rPr>
              <a:t>  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标题 1">
            <a:extLst>
              <a:ext uri="{FF2B5EF4-FFF2-40B4-BE49-F238E27FC236}">
                <a16:creationId xmlns:a16="http://schemas.microsoft.com/office/drawing/2014/main" id="{8E99BAC4-5E76-97F2-FE11-556D1063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6-19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74083" name="灯片编号占位符 3">
            <a:extLst>
              <a:ext uri="{FF2B5EF4-FFF2-40B4-BE49-F238E27FC236}">
                <a16:creationId xmlns:a16="http://schemas.microsoft.com/office/drawing/2014/main" id="{A6FCAFF7-4B98-52A0-5373-FCED7512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8A30105-9671-421E-9174-4D6112B09BE6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110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74084" name="内容占位符 1">
            <a:extLst>
              <a:ext uri="{FF2B5EF4-FFF2-40B4-BE49-F238E27FC236}">
                <a16:creationId xmlns:a16="http://schemas.microsoft.com/office/drawing/2014/main" id="{E22EFD8A-2C64-A4E7-18AF-1514CFDCE04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count;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cout &lt;&lt; "Please enter the count of points: ";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cin &gt;&gt; count;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ArrayOfPoints points</a:t>
            </a:r>
            <a:r>
              <a:rPr lang="en-US" altLang="zh-CN" sz="2000">
                <a:latin typeface="Consolas" panose="020B0609020204030204" pitchFamily="49" charset="0"/>
              </a:rPr>
              <a:t>(count);	//</a:t>
            </a:r>
            <a:r>
              <a:rPr lang="zh-CN" altLang="en-US" sz="2000">
                <a:latin typeface="Consolas" panose="020B0609020204030204" pitchFamily="49" charset="0"/>
              </a:rPr>
              <a:t>创建对象数组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//</a:t>
            </a:r>
            <a:r>
              <a:rPr lang="zh-CN" altLang="en-US" sz="2000">
                <a:latin typeface="Consolas" panose="020B0609020204030204" pitchFamily="49" charset="0"/>
              </a:rPr>
              <a:t>通过访问数组元素的成员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points.element(0).</a:t>
            </a:r>
            <a:r>
              <a:rPr lang="en-US" altLang="zh-CN" sz="2000">
                <a:latin typeface="Consolas" panose="020B0609020204030204" pitchFamily="49" charset="0"/>
              </a:rPr>
              <a:t>move(5, 0);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//</a:t>
            </a:r>
            <a:r>
              <a:rPr lang="zh-CN" altLang="en-US" sz="2000">
                <a:latin typeface="Consolas" panose="020B0609020204030204" pitchFamily="49" charset="0"/>
              </a:rPr>
              <a:t>通过类访问数组元素的成员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points.element(1).</a:t>
            </a:r>
            <a:r>
              <a:rPr lang="en-US" altLang="zh-CN" sz="2000">
                <a:latin typeface="Consolas" panose="020B0609020204030204" pitchFamily="49" charset="0"/>
              </a:rPr>
              <a:t>move(15, 20);	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C416D027-6A39-7F9D-872C-81C44693457C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</p:spTree>
  </p:cSld>
  <p:clrMapOvr>
    <a:masterClrMapping/>
  </p:clrMapOvr>
  <p:transition spd="slow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灯片编号占位符 3">
            <a:extLst>
              <a:ext uri="{FF2B5EF4-FFF2-40B4-BE49-F238E27FC236}">
                <a16:creationId xmlns:a16="http://schemas.microsoft.com/office/drawing/2014/main" id="{F90499FC-C183-51F1-2788-5BC26897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4419D4A-5F9A-4995-9B2B-8F3374957645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111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75107" name="Rectangle 2">
            <a:extLst>
              <a:ext uri="{FF2B5EF4-FFF2-40B4-BE49-F238E27FC236}">
                <a16:creationId xmlns:a16="http://schemas.microsoft.com/office/drawing/2014/main" id="{DED0C1BB-EE75-D3B6-0938-4E37239A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6-19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A0F2220-D5A3-5BA2-74D7-23B5B68236A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zh-CN" sz="2400" dirty="0">
                <a:latin typeface="宋体" pitchFamily="2" charset="-122"/>
              </a:rPr>
              <a:t>运行结果：</a:t>
            </a: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Please enter the number of points:2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Deleting...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Destructor </a:t>
            </a:r>
            <a:r>
              <a:rPr lang="en-US" altLang="zh-CN" sz="2000">
                <a:latin typeface="Consolas" pitchFamily="49" charset="0"/>
                <a:cs typeface="Consolas" pitchFamily="49" charset="0"/>
              </a:rPr>
              <a:t>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>
              <a:latin typeface="Consolas" pitchFamily="49" charset="0"/>
              <a:cs typeface="Consolas" pitchFamily="49" charset="0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en-US" sz="2400" b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思考：为什么</a:t>
            </a:r>
            <a:r>
              <a:rPr lang="en-US" altLang="zh-CN" sz="2400" b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element</a:t>
            </a:r>
            <a:r>
              <a:rPr lang="zh-CN" altLang="en-US" sz="2400" b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函数返回对象的引用？</a:t>
            </a:r>
            <a:endParaRPr lang="en-US" altLang="zh-CN" sz="2400" b="1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400" b="1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zh-CN" altLang="en-US" sz="2400" b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返回“引用”可以用来操作封装数组对象内部的数组元素。如果返回“值”则只是返回了一个“副本”，通过“副本”是无法操作原来数组中的元素的</a:t>
            </a:r>
            <a:endParaRPr lang="en-US" altLang="zh-CN" sz="2400" b="1" dirty="0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4FCC2F38-3465-D7A8-1240-064F35935D30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</p:spTree>
  </p:cSld>
  <p:clrMapOvr>
    <a:masterClrMapping/>
  </p:clrMapOvr>
  <p:transition spd="slow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灯片编号占位符 3">
            <a:extLst>
              <a:ext uri="{FF2B5EF4-FFF2-40B4-BE49-F238E27FC236}">
                <a16:creationId xmlns:a16="http://schemas.microsoft.com/office/drawing/2014/main" id="{A4A7D0E8-E82E-AC32-B294-253C9AEFB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271C799-53A9-4234-A1E3-4E59907BBCAE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112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77155" name="标题 1">
            <a:extLst>
              <a:ext uri="{FF2B5EF4-FFF2-40B4-BE49-F238E27FC236}">
                <a16:creationId xmlns:a16="http://schemas.microsoft.com/office/drawing/2014/main" id="{1FC6B5D3-DDA5-5F3F-FACE-5B6EF77A0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用</a:t>
            </a:r>
            <a:r>
              <a:rPr lang="en-US" altLang="zh-CN"/>
              <a:t>vector</a:t>
            </a:r>
            <a:r>
              <a:rPr lang="zh-CN" altLang="en-US"/>
              <a:t>创建数组对象</a:t>
            </a:r>
          </a:p>
        </p:txBody>
      </p:sp>
      <p:sp>
        <p:nvSpPr>
          <p:cNvPr id="177156" name="内容占位符 2">
            <a:extLst>
              <a:ext uri="{FF2B5EF4-FFF2-40B4-BE49-F238E27FC236}">
                <a16:creationId xmlns:a16="http://schemas.microsoft.com/office/drawing/2014/main" id="{69E22057-952C-4590-007A-9BDD66EF5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为什么需要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/>
              <a:t>？</a:t>
            </a:r>
          </a:p>
          <a:p>
            <a:pPr lvl="1" eaLnBrk="1" hangingPunct="1"/>
            <a:r>
              <a:rPr lang="zh-CN" altLang="en-US"/>
              <a:t>将</a:t>
            </a:r>
            <a:r>
              <a:rPr lang="zh-CN" altLang="en-US">
                <a:solidFill>
                  <a:srgbClr val="C00000"/>
                </a:solidFill>
              </a:rPr>
              <a:t>动态数组封装</a:t>
            </a:r>
            <a:r>
              <a:rPr lang="zh-CN" altLang="en-US"/>
              <a:t>，</a:t>
            </a:r>
            <a:r>
              <a:rPr lang="zh-CN" altLang="en-US" u="sng"/>
              <a:t>自动创建和删除</a:t>
            </a:r>
            <a:r>
              <a:rPr lang="zh-CN" altLang="en-US"/>
              <a:t>。</a:t>
            </a:r>
          </a:p>
          <a:p>
            <a:pPr lvl="1" eaLnBrk="1" hangingPunct="1"/>
            <a:r>
              <a:rPr lang="zh-CN" altLang="en-US"/>
              <a:t>数组</a:t>
            </a:r>
            <a:r>
              <a:rPr lang="zh-CN" altLang="en-US" u="sng"/>
              <a:t>下标越界检查</a:t>
            </a:r>
          </a:p>
          <a:p>
            <a:pPr lvl="1" eaLnBrk="1" hangingPunct="1"/>
            <a:r>
              <a:rPr lang="zh-CN" altLang="en-US"/>
              <a:t>例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6-18</a:t>
            </a:r>
            <a:r>
              <a:rPr lang="zh-CN" altLang="en-US"/>
              <a:t>中封装的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ArrayOfPoints</a:t>
            </a:r>
            <a:r>
              <a:rPr lang="zh-CN" altLang="en-US"/>
              <a:t>也提供了类似功能，但只适用于一种类型的数组</a:t>
            </a:r>
          </a:p>
          <a:p>
            <a:pPr eaLnBrk="1" hangingPunct="1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/>
              <a:t>动态数组对象的定义</a:t>
            </a:r>
          </a:p>
          <a:p>
            <a:pPr lvl="1" eaLnBrk="1" hangingPunct="1"/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zh-CN" altLang="en-US">
                <a:solidFill>
                  <a:srgbClr val="C00000"/>
                </a:solidFill>
              </a:rPr>
              <a:t>元素类型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 b="1"/>
              <a:t>数组对象</a:t>
            </a:r>
            <a:r>
              <a:rPr lang="zh-CN" altLang="en-US"/>
              <a:t>名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>
                <a:solidFill>
                  <a:srgbClr val="C00000"/>
                </a:solidFill>
              </a:rPr>
              <a:t>数组长度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lvl="1" eaLnBrk="1" hangingPunct="1"/>
            <a:r>
              <a:rPr lang="zh-CN" altLang="en-US"/>
              <a:t>例：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vector&lt;int&gt; arr(5)</a:t>
            </a:r>
            <a:b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/>
              <a:t>建立大小为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/>
              <a:t>的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zh-CN" altLang="en-US"/>
              <a:t>数组</a:t>
            </a: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8130EFA3-14D0-8217-748B-5C329F1C6908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vector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创建数组对象</a:t>
            </a:r>
          </a:p>
        </p:txBody>
      </p:sp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灯片编号占位符 3">
            <a:extLst>
              <a:ext uri="{FF2B5EF4-FFF2-40B4-BE49-F238E27FC236}">
                <a16:creationId xmlns:a16="http://schemas.microsoft.com/office/drawing/2014/main" id="{7E154E68-45F5-7C2F-B14C-336E4E1A4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CB6004F-BBBA-493C-AA5A-E16E6E7B9AE4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113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705EDA42-734F-71A6-760C-1E916AAA155F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vector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创建数组对象</a:t>
            </a:r>
          </a:p>
        </p:txBody>
      </p:sp>
      <p:sp>
        <p:nvSpPr>
          <p:cNvPr id="179204" name="标题 1">
            <a:extLst>
              <a:ext uri="{FF2B5EF4-FFF2-40B4-BE49-F238E27FC236}">
                <a16:creationId xmlns:a16="http://schemas.microsoft.com/office/drawing/2014/main" id="{90C4D2A6-FA31-3A53-87EB-8E7C0AD4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vector</a:t>
            </a:r>
            <a:r>
              <a:rPr lang="zh-CN" altLang="en-US"/>
              <a:t>数组对象的使用</a:t>
            </a:r>
          </a:p>
        </p:txBody>
      </p:sp>
      <p:sp>
        <p:nvSpPr>
          <p:cNvPr id="179205" name="内容占位符 2">
            <a:extLst>
              <a:ext uri="{FF2B5EF4-FFF2-40B4-BE49-F238E27FC236}">
                <a16:creationId xmlns:a16="http://schemas.microsoft.com/office/drawing/2014/main" id="{9A8EFDD1-36E8-B633-59A1-7E7EE7932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对数组元素的引用</a:t>
            </a:r>
          </a:p>
          <a:p>
            <a:pPr lvl="1" eaLnBrk="1" hangingPunct="1"/>
            <a:r>
              <a:rPr lang="zh-CN" altLang="en-US"/>
              <a:t>与普通数组具有相同形式：</a:t>
            </a:r>
          </a:p>
          <a:p>
            <a:pPr lvl="2" eaLnBrk="1" hangingPunct="1"/>
            <a:r>
              <a:rPr lang="zh-CN" altLang="en-US" b="1"/>
              <a:t>数组对象</a:t>
            </a:r>
            <a:r>
              <a:rPr lang="zh-CN" altLang="en-US"/>
              <a:t>名 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zh-CN" altLang="en-US"/>
              <a:t>下标表达式</a:t>
            </a:r>
            <a:r>
              <a:rPr lang="zh-CN" altLang="en-US">
                <a:solidFill>
                  <a:srgbClr val="C00000"/>
                </a:solidFill>
              </a:rPr>
              <a:t> 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1" eaLnBrk="1" hangingPunct="1"/>
            <a:r>
              <a:rPr lang="zh-CN" altLang="en-US"/>
              <a:t>但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>
                <a:solidFill>
                  <a:srgbClr val="C00000"/>
                </a:solidFill>
              </a:rPr>
              <a:t>数组对象名不表示数组首地址</a:t>
            </a:r>
          </a:p>
          <a:p>
            <a:pPr eaLnBrk="1" hangingPunct="1"/>
            <a:r>
              <a:rPr lang="zh-CN" altLang="en-US"/>
              <a:t>获得数组长度</a:t>
            </a:r>
          </a:p>
          <a:p>
            <a:pPr lvl="1" eaLnBrk="1" hangingPunct="1"/>
            <a:r>
              <a:rPr lang="zh-CN" altLang="en-US"/>
              <a:t>用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zh-CN" altLang="en-US"/>
              <a:t>函数</a:t>
            </a:r>
          </a:p>
          <a:p>
            <a:pPr lvl="2" eaLnBrk="1" hangingPunct="1"/>
            <a:r>
              <a:rPr lang="zh-CN" altLang="en-US"/>
              <a:t>数组对象名</a:t>
            </a:r>
            <a:r>
              <a:rPr lang="en-US" altLang="zh-CN"/>
              <a:t>.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altLang="zh-CN"/>
              <a:t>()</a:t>
            </a:r>
          </a:p>
          <a:p>
            <a:pPr eaLnBrk="1" hangingPunct="1"/>
            <a:endParaRPr lang="en-US" altLang="zh-CN"/>
          </a:p>
        </p:txBody>
      </p:sp>
    </p:spTree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标题 1">
            <a:extLst>
              <a:ext uri="{FF2B5EF4-FFF2-40B4-BE49-F238E27FC236}">
                <a16:creationId xmlns:a16="http://schemas.microsoft.com/office/drawing/2014/main" id="{4BAF6991-A87D-8E38-FA2E-2D15417C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6-20 vector</a:t>
            </a:r>
            <a:r>
              <a:rPr lang="zh-CN" altLang="en-US"/>
              <a:t>应用举例</a:t>
            </a:r>
          </a:p>
        </p:txBody>
      </p:sp>
      <p:sp>
        <p:nvSpPr>
          <p:cNvPr id="181251" name="灯片编号占位符 3">
            <a:extLst>
              <a:ext uri="{FF2B5EF4-FFF2-40B4-BE49-F238E27FC236}">
                <a16:creationId xmlns:a16="http://schemas.microsoft.com/office/drawing/2014/main" id="{84C7BB8D-F147-3D3A-5F1A-4B55CA5C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3AF840-7CEC-4F02-8B49-D5F55B12FDE6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114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81252" name="内容占位符 1">
            <a:extLst>
              <a:ext uri="{FF2B5EF4-FFF2-40B4-BE49-F238E27FC236}">
                <a16:creationId xmlns:a16="http://schemas.microsoft.com/office/drawing/2014/main" id="{899F67FF-BA5B-D5B4-B701-D23429E03FA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include &lt;vector&gt;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//</a:t>
            </a:r>
            <a:r>
              <a:rPr lang="zh-CN" altLang="en-US" sz="2000">
                <a:latin typeface="Consolas" panose="020B0609020204030204" pitchFamily="49" charset="0"/>
              </a:rPr>
              <a:t>计算数组</a:t>
            </a:r>
            <a:r>
              <a:rPr lang="en-US" altLang="zh-CN" sz="2000">
                <a:latin typeface="Consolas" panose="020B0609020204030204" pitchFamily="49" charset="0"/>
              </a:rPr>
              <a:t>arr</a:t>
            </a:r>
            <a:r>
              <a:rPr lang="zh-CN" altLang="en-US" sz="2000">
                <a:latin typeface="Consolas" panose="020B0609020204030204" pitchFamily="49" charset="0"/>
              </a:rPr>
              <a:t>中元素的平均值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double average(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const 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vector&lt;double&gt; 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&amp;arr</a:t>
            </a:r>
            <a:r>
              <a:rPr lang="en-US" altLang="zh-CN" sz="2000">
                <a:latin typeface="Consolas" panose="020B0609020204030204" pitchFamily="49" charset="0"/>
              </a:rPr>
              <a:t>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double sum =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for (unsigned i = 0; i &lt; 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arr.size</a:t>
            </a:r>
            <a:r>
              <a:rPr lang="en-US" altLang="zh-CN" sz="2000">
                <a:latin typeface="Consolas" panose="020B0609020204030204" pitchFamily="49" charset="0"/>
              </a:rPr>
              <a:t>(); i++)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sum += 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arr[i]</a:t>
            </a:r>
            <a:r>
              <a:rPr lang="en-US" altLang="zh-CN" sz="200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sum / 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arr.size</a:t>
            </a:r>
            <a:r>
              <a:rPr lang="en-US" altLang="zh-CN" sz="2000">
                <a:latin typeface="Consolas" panose="020B0609020204030204" pitchFamily="49" charset="0"/>
              </a:rPr>
              <a:t>();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FEF31713-6F07-0BE0-5A6F-40467C0D2AD0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vector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创建数组对象</a:t>
            </a:r>
          </a:p>
        </p:txBody>
      </p:sp>
    </p:spTree>
  </p:cSld>
  <p:clrMapOvr>
    <a:masterClrMapping/>
  </p:clrMapOvr>
  <p:transition spd="slow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标题 1">
            <a:extLst>
              <a:ext uri="{FF2B5EF4-FFF2-40B4-BE49-F238E27FC236}">
                <a16:creationId xmlns:a16="http://schemas.microsoft.com/office/drawing/2014/main" id="{4A5141FA-0764-B111-9B78-CF2D0E9A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6-20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82275" name="灯片编号占位符 3">
            <a:extLst>
              <a:ext uri="{FF2B5EF4-FFF2-40B4-BE49-F238E27FC236}">
                <a16:creationId xmlns:a16="http://schemas.microsoft.com/office/drawing/2014/main" id="{0E39FE29-BF9E-BF44-0442-663066093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63C0D6F-AE5D-46B5-9E75-048A024DD364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115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82276" name="内容占位符 1">
            <a:extLst>
              <a:ext uri="{FF2B5EF4-FFF2-40B4-BE49-F238E27FC236}">
                <a16:creationId xmlns:a16="http://schemas.microsoft.com/office/drawing/2014/main" id="{56D1A2D1-F5B2-2F03-4191-57FF801B4F9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unsigned n;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"n = ";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cin &gt;&gt; n;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vector&lt;double&gt; 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arr(n)</a:t>
            </a:r>
            <a:r>
              <a:rPr lang="en-US" altLang="zh-CN" sz="2000">
                <a:latin typeface="Consolas" panose="020B0609020204030204" pitchFamily="49" charset="0"/>
              </a:rPr>
              <a:t>;	//</a:t>
            </a:r>
            <a:r>
              <a:rPr lang="zh-CN" altLang="en-US" sz="2000">
                <a:latin typeface="Consolas" panose="020B0609020204030204" pitchFamily="49" charset="0"/>
              </a:rPr>
              <a:t>创建数组对象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cout &lt;&lt; "Please input " &lt;&lt; n &lt;&lt; " real numbers:"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for (unsigned i = 0; i &lt; n; i++)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cin &gt;&gt; 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arr[i]</a:t>
            </a:r>
            <a:r>
              <a:rPr lang="en-US" altLang="zh-CN" sz="200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"Average = " &lt;&lt; average(arr)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0C241D63-6BF4-DEBC-B859-8DBC743898D3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vector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创建数组对象</a:t>
            </a:r>
          </a:p>
        </p:txBody>
      </p:sp>
    </p:spTree>
  </p:cSld>
  <p:clrMapOvr>
    <a:masterClrMapping/>
  </p:clrMapOvr>
  <p:transition spd="slow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8ACE9-87BC-9314-2F2B-868EA1C918DF}"/>
              </a:ext>
            </a:extLst>
          </p:cNvPr>
          <p:cNvSpPr txBox="1">
            <a:spLocks/>
          </p:cNvSpPr>
          <p:nvPr/>
        </p:nvSpPr>
        <p:spPr>
          <a:xfrm>
            <a:off x="457200" y="419100"/>
            <a:ext cx="8229600" cy="706438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eaLnBrk="1" hangingPunct="1">
              <a:defRPr/>
            </a:pPr>
            <a:r>
              <a:rPr lang="en-US" altLang="zh-CN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vector</a:t>
            </a:r>
            <a:r>
              <a:rPr lang="zh-CN" alt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应用举例</a:t>
            </a:r>
            <a:endParaRPr lang="en-US" altLang="zh-CN" sz="4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3299" name="Picture 2">
            <a:extLst>
              <a:ext uri="{FF2B5EF4-FFF2-40B4-BE49-F238E27FC236}">
                <a16:creationId xmlns:a16="http://schemas.microsoft.com/office/drawing/2014/main" id="{43CE46EC-4890-95EB-DAA5-5B9E33A55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815657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Picture 2">
            <a:extLst>
              <a:ext uri="{FF2B5EF4-FFF2-40B4-BE49-F238E27FC236}">
                <a16:creationId xmlns:a16="http://schemas.microsoft.com/office/drawing/2014/main" id="{10C845BA-1B87-F67B-AA5F-DA95F4E52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7837488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Footer Placeholder 2">
            <a:extLst>
              <a:ext uri="{FF2B5EF4-FFF2-40B4-BE49-F238E27FC236}">
                <a16:creationId xmlns:a16="http://schemas.microsoft.com/office/drawing/2014/main" id="{2F0AEAB4-15D8-4FD6-0B08-B1D3C6B6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©1992-2010 by Pearson Education, Inc. All Rights Reserved.</a:t>
            </a:r>
          </a:p>
        </p:txBody>
      </p:sp>
      <p:pic>
        <p:nvPicPr>
          <p:cNvPr id="185347" name="Picture 2">
            <a:extLst>
              <a:ext uri="{FF2B5EF4-FFF2-40B4-BE49-F238E27FC236}">
                <a16:creationId xmlns:a16="http://schemas.microsoft.com/office/drawing/2014/main" id="{D0A48DA2-280A-DD8F-0688-2BAFC8E45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8196263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4" name="Picture 2">
            <a:extLst>
              <a:ext uri="{FF2B5EF4-FFF2-40B4-BE49-F238E27FC236}">
                <a16:creationId xmlns:a16="http://schemas.microsoft.com/office/drawing/2014/main" id="{6ACB78C3-2B37-1403-D778-49311E6E5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5800"/>
            <a:ext cx="825976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3">
            <a:extLst>
              <a:ext uri="{FF2B5EF4-FFF2-40B4-BE49-F238E27FC236}">
                <a16:creationId xmlns:a16="http://schemas.microsoft.com/office/drawing/2014/main" id="{F3AD464A-EA66-0B10-49DE-98B64DB9B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6F8DC9D-440F-449C-9BB4-B64C6C5B0FE8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CD04809F-ACAF-957B-0584-62301149910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数组的存储与初始化</a:t>
            </a:r>
          </a:p>
        </p:txBody>
      </p:sp>
      <p:sp>
        <p:nvSpPr>
          <p:cNvPr id="33796" name="标题 1">
            <a:extLst>
              <a:ext uri="{FF2B5EF4-FFF2-40B4-BE49-F238E27FC236}">
                <a16:creationId xmlns:a16="http://schemas.microsoft.com/office/drawing/2014/main" id="{D2213606-ED8E-4925-3D55-DB15721F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例 </a:t>
            </a:r>
            <a:r>
              <a:rPr kumimoji="1" lang="en-US" altLang="zh-CN"/>
              <a:t>(</a:t>
            </a:r>
            <a:r>
              <a:rPr kumimoji="1" lang="zh-CN" altLang="en-US"/>
              <a:t>续</a:t>
            </a:r>
            <a:r>
              <a:rPr kumimoji="1" lang="en-US" altLang="zh-CN"/>
              <a:t>)</a:t>
            </a:r>
            <a:endParaRPr kumimoji="1" lang="zh-CN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C155083-F5B1-990F-8E0C-79A82CD31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3" y="1785938"/>
            <a:ext cx="8077200" cy="42672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>
            <a:flatTx/>
          </a:bodyPr>
          <a:lstStyle/>
          <a:p>
            <a:pPr defTabSz="938213">
              <a:lnSpc>
                <a:spcPct val="150000"/>
              </a:lnSpc>
              <a:tabLst>
                <a:tab pos="1343025" algn="r"/>
                <a:tab pos="2867025" algn="r"/>
                <a:tab pos="4391025" algn="r"/>
                <a:tab pos="5915025" algn="r"/>
                <a:tab pos="7439025" algn="r"/>
              </a:tabLst>
              <a:defRPr/>
            </a:pPr>
            <a:r>
              <a:rPr lang="zh-CN" altLang="en-US" sz="3200" b="1" dirty="0">
                <a:latin typeface="宋体" pitchFamily="2" charset="-122"/>
              </a:rPr>
              <a:t>运行结果：</a:t>
            </a:r>
          </a:p>
          <a:p>
            <a:pPr defTabSz="938213">
              <a:lnSpc>
                <a:spcPct val="150000"/>
              </a:lnSpc>
              <a:tabLst>
                <a:tab pos="1343025" algn="r"/>
                <a:tab pos="2867025" algn="r"/>
                <a:tab pos="4391025" algn="r"/>
                <a:tab pos="5915025" algn="r"/>
                <a:tab pos="7439025" algn="r"/>
              </a:tabLst>
              <a:defRPr/>
            </a:pPr>
            <a:r>
              <a:rPr lang="zh-CN" altLang="en-US" sz="3200" b="1" dirty="0">
                <a:latin typeface="宋体" pitchFamily="2" charset="-122"/>
              </a:rPr>
              <a:t>	</a:t>
            </a:r>
            <a:r>
              <a:rPr lang="en-US" altLang="zh-CN" sz="3200" b="1" dirty="0">
                <a:latin typeface="宋体" pitchFamily="2" charset="-122"/>
              </a:rPr>
              <a:t>1	1	2	3	5	</a:t>
            </a:r>
          </a:p>
          <a:p>
            <a:pPr defTabSz="938213">
              <a:lnSpc>
                <a:spcPct val="150000"/>
              </a:lnSpc>
              <a:tabLst>
                <a:tab pos="1343025" algn="r"/>
                <a:tab pos="2867025" algn="r"/>
                <a:tab pos="4391025" algn="r"/>
                <a:tab pos="5915025" algn="r"/>
                <a:tab pos="7439025" algn="r"/>
              </a:tabLst>
              <a:defRPr/>
            </a:pPr>
            <a:r>
              <a:rPr lang="en-US" altLang="zh-CN" sz="3200" b="1" dirty="0">
                <a:latin typeface="宋体" pitchFamily="2" charset="-122"/>
              </a:rPr>
              <a:t>	8	13	21	34	55</a:t>
            </a:r>
          </a:p>
          <a:p>
            <a:pPr defTabSz="938213">
              <a:lnSpc>
                <a:spcPct val="150000"/>
              </a:lnSpc>
              <a:tabLst>
                <a:tab pos="1343025" algn="r"/>
                <a:tab pos="2867025" algn="r"/>
                <a:tab pos="4391025" algn="r"/>
                <a:tab pos="5915025" algn="r"/>
                <a:tab pos="7439025" algn="r"/>
              </a:tabLst>
              <a:defRPr/>
            </a:pPr>
            <a:r>
              <a:rPr lang="en-US" altLang="zh-CN" sz="3200" b="1" dirty="0">
                <a:latin typeface="宋体" pitchFamily="2" charset="-122"/>
              </a:rPr>
              <a:t>	89	144	233	377	610</a:t>
            </a:r>
          </a:p>
          <a:p>
            <a:pPr defTabSz="938213">
              <a:lnSpc>
                <a:spcPct val="150000"/>
              </a:lnSpc>
              <a:tabLst>
                <a:tab pos="1343025" algn="r"/>
                <a:tab pos="2867025" algn="r"/>
                <a:tab pos="4391025" algn="r"/>
                <a:tab pos="5915025" algn="r"/>
                <a:tab pos="7439025" algn="r"/>
              </a:tabLst>
              <a:defRPr/>
            </a:pPr>
            <a:r>
              <a:rPr lang="en-US" altLang="zh-CN" sz="3200" b="1" dirty="0">
                <a:latin typeface="宋体" pitchFamily="2" charset="-122"/>
              </a:rPr>
              <a:t>	987	1597	2584	4181	6765</a:t>
            </a:r>
          </a:p>
        </p:txBody>
      </p:sp>
    </p:spTree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Picture 2">
            <a:extLst>
              <a:ext uri="{FF2B5EF4-FFF2-40B4-BE49-F238E27FC236}">
                <a16:creationId xmlns:a16="http://schemas.microsoft.com/office/drawing/2014/main" id="{C7AAFE51-3BD1-D71B-4F93-BB25E8A43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8151813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2" name="Picture 2">
            <a:extLst>
              <a:ext uri="{FF2B5EF4-FFF2-40B4-BE49-F238E27FC236}">
                <a16:creationId xmlns:a16="http://schemas.microsoft.com/office/drawing/2014/main" id="{21A95D1C-645D-7EB7-3F58-58922EB73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80375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>
            <a:extLst>
              <a:ext uri="{FF2B5EF4-FFF2-40B4-BE49-F238E27FC236}">
                <a16:creationId xmlns:a16="http://schemas.microsoft.com/office/drawing/2014/main" id="{2AE7D00E-00AF-86BE-D944-9ECA935B2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3400"/>
            <a:ext cx="672465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467" name="Picture 4">
            <a:extLst>
              <a:ext uri="{FF2B5EF4-FFF2-40B4-BE49-F238E27FC236}">
                <a16:creationId xmlns:a16="http://schemas.microsoft.com/office/drawing/2014/main" id="{25B3DA68-3EE2-4F8F-1D57-713438E97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03725"/>
            <a:ext cx="669607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灯片编号占位符 3">
            <a:extLst>
              <a:ext uri="{FF2B5EF4-FFF2-40B4-BE49-F238E27FC236}">
                <a16:creationId xmlns:a16="http://schemas.microsoft.com/office/drawing/2014/main" id="{1EBCA9AB-E49C-AC02-A6EE-D8C7AD503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1686A68-98D9-4FFA-8399-9769750262E9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123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AB2E2AE2-5E2A-3D18-EE33-F2FD869A2209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深拷贝与浅拷贝</a:t>
            </a:r>
          </a:p>
        </p:txBody>
      </p:sp>
      <p:sp>
        <p:nvSpPr>
          <p:cNvPr id="191492" name="标题 1">
            <a:extLst>
              <a:ext uri="{FF2B5EF4-FFF2-40B4-BE49-F238E27FC236}">
                <a16:creationId xmlns:a16="http://schemas.microsoft.com/office/drawing/2014/main" id="{F92D7A82-C7A8-C2D2-228B-D4D48D052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深拷贝与浅拷贝</a:t>
            </a:r>
          </a:p>
        </p:txBody>
      </p:sp>
      <p:sp>
        <p:nvSpPr>
          <p:cNvPr id="191493" name="内容占位符 2">
            <a:extLst>
              <a:ext uri="{FF2B5EF4-FFF2-40B4-BE49-F238E27FC236}">
                <a16:creationId xmlns:a16="http://schemas.microsoft.com/office/drawing/2014/main" id="{E74E4247-4614-F36F-87FC-D52E7712C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浅拷贝</a:t>
            </a:r>
          </a:p>
          <a:p>
            <a:pPr lvl="1" eaLnBrk="1" hangingPunct="1"/>
            <a:r>
              <a:rPr lang="zh-CN" altLang="en-US"/>
              <a:t>实现对象间数据元素的一一对应复制。</a:t>
            </a:r>
          </a:p>
          <a:p>
            <a:pPr eaLnBrk="1" hangingPunct="1"/>
            <a:r>
              <a:rPr lang="zh-CN" altLang="en-US"/>
              <a:t>深拷贝</a:t>
            </a:r>
          </a:p>
          <a:p>
            <a:pPr lvl="1" eaLnBrk="1" hangingPunct="1"/>
            <a:r>
              <a:rPr lang="zh-CN" altLang="en-US"/>
              <a:t>当被复制的对象数据成员是指针类型时，不是复制该指针成员本身，而是将指针所指对象进行复制。</a:t>
            </a:r>
          </a:p>
        </p:txBody>
      </p:sp>
    </p:spTree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标题 1">
            <a:extLst>
              <a:ext uri="{FF2B5EF4-FFF2-40B4-BE49-F238E27FC236}">
                <a16:creationId xmlns:a16="http://schemas.microsoft.com/office/drawing/2014/main" id="{072A50BA-2C4A-7AB9-BCE8-DCF45B6EF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6-21 </a:t>
            </a:r>
            <a:r>
              <a:rPr lang="zh-CN" altLang="en-US"/>
              <a:t>对象的浅拷贝</a:t>
            </a:r>
          </a:p>
        </p:txBody>
      </p:sp>
      <p:sp>
        <p:nvSpPr>
          <p:cNvPr id="193539" name="灯片编号占位符 3">
            <a:extLst>
              <a:ext uri="{FF2B5EF4-FFF2-40B4-BE49-F238E27FC236}">
                <a16:creationId xmlns:a16="http://schemas.microsoft.com/office/drawing/2014/main" id="{6D3767BF-B267-25F0-1D92-6CE032BC7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2FA269D-20BF-48D6-8E1A-0A208B4AA1E7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124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93540" name="内容占位符 1">
            <a:extLst>
              <a:ext uri="{FF2B5EF4-FFF2-40B4-BE49-F238E27FC236}">
                <a16:creationId xmlns:a16="http://schemas.microsoft.com/office/drawing/2014/main" id="{C4175015-7B87-3172-C863-9177A893BBD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&lt;cassert&gt;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Point { 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//</a:t>
            </a:r>
            <a:r>
              <a:rPr lang="zh-CN" altLang="en-US" sz="2000">
                <a:latin typeface="Consolas" panose="020B0609020204030204" pitchFamily="49" charset="0"/>
              </a:rPr>
              <a:t>类的声明同例</a:t>
            </a:r>
            <a:r>
              <a:rPr lang="en-US" altLang="zh-CN" sz="2000">
                <a:latin typeface="Consolas" panose="020B0609020204030204" pitchFamily="49" charset="0"/>
              </a:rPr>
              <a:t>6-16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//……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ArrayOfPoints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//</a:t>
            </a:r>
            <a:r>
              <a:rPr lang="zh-CN" altLang="en-US" sz="2000">
                <a:latin typeface="Consolas" panose="020B0609020204030204" pitchFamily="49" charset="0"/>
              </a:rPr>
              <a:t>类的声明同例</a:t>
            </a:r>
            <a:r>
              <a:rPr lang="en-US" altLang="zh-CN" sz="2000">
                <a:latin typeface="Consolas" panose="020B0609020204030204" pitchFamily="49" charset="0"/>
              </a:rPr>
              <a:t>6-19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//……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09745146-D48B-5B97-582A-3270561E332E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深拷贝与浅拷贝</a:t>
            </a:r>
          </a:p>
        </p:txBody>
      </p:sp>
    </p:spTree>
  </p:cSld>
  <p:clrMapOvr>
    <a:masterClrMapping/>
  </p:clrMapOvr>
  <p:transition spd="slow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标题 1">
            <a:extLst>
              <a:ext uri="{FF2B5EF4-FFF2-40B4-BE49-F238E27FC236}">
                <a16:creationId xmlns:a16="http://schemas.microsoft.com/office/drawing/2014/main" id="{7830EC97-D6B1-737A-1829-C243AA70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6-21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94563" name="灯片编号占位符 3">
            <a:extLst>
              <a:ext uri="{FF2B5EF4-FFF2-40B4-BE49-F238E27FC236}">
                <a16:creationId xmlns:a16="http://schemas.microsoft.com/office/drawing/2014/main" id="{71DCDEC0-1634-3267-704F-38120DBB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0A1C5BD-870A-4B0B-AE5F-62AF3E83D028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125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94564" name="内容占位符 1">
            <a:extLst>
              <a:ext uri="{FF2B5EF4-FFF2-40B4-BE49-F238E27FC236}">
                <a16:creationId xmlns:a16="http://schemas.microsoft.com/office/drawing/2014/main" id="{1F29DA6F-02F4-B39A-0738-FDF345EDDE0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count;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"Please enter the count of points: ";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cin &gt;&gt; count;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ArrayOfPoints 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pointsArray1</a:t>
            </a:r>
            <a:r>
              <a:rPr lang="en-US" altLang="zh-CN" sz="2000">
                <a:latin typeface="Consolas" panose="020B0609020204030204" pitchFamily="49" charset="0"/>
              </a:rPr>
              <a:t>(count); //</a:t>
            </a:r>
            <a:r>
              <a:rPr lang="zh-CN" altLang="en-US" sz="2000">
                <a:latin typeface="Consolas" panose="020B0609020204030204" pitchFamily="49" charset="0"/>
              </a:rPr>
              <a:t>创建对象数组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pointsArray1.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element(0)</a:t>
            </a:r>
            <a:r>
              <a:rPr lang="en-US" altLang="zh-CN" sz="2000">
                <a:latin typeface="Consolas" panose="020B0609020204030204" pitchFamily="49" charset="0"/>
              </a:rPr>
              <a:t>.move(5,10);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pointsArray1.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element(1)</a:t>
            </a:r>
            <a:r>
              <a:rPr lang="en-US" altLang="zh-CN" sz="2000">
                <a:latin typeface="Consolas" panose="020B0609020204030204" pitchFamily="49" charset="0"/>
              </a:rPr>
              <a:t>.move(15,20);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ArrayOfPoints 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pointsArray2</a:t>
            </a:r>
            <a:r>
              <a:rPr lang="en-US" altLang="zh-CN" sz="2000">
                <a:latin typeface="Consolas" panose="020B0609020204030204" pitchFamily="49" charset="0"/>
              </a:rPr>
              <a:t>(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pointsArray1</a:t>
            </a:r>
            <a:r>
              <a:rPr lang="en-US" altLang="zh-CN" sz="2000">
                <a:latin typeface="Consolas" panose="020B0609020204030204" pitchFamily="49" charset="0"/>
              </a:rPr>
              <a:t>); //</a:t>
            </a:r>
            <a:r>
              <a:rPr lang="zh-CN" altLang="en-US" sz="2000">
                <a:latin typeface="Consolas" panose="020B0609020204030204" pitchFamily="49" charset="0"/>
              </a:rPr>
              <a:t>创建副本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cout &lt;&lt; "Copy of pointsArray1:"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"Point_0 of array2: " &lt;&lt; pointsArray2.element(0).getX() &lt;&lt; ", "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&lt;&lt; pointsArray2.element(0).getY()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"Point_1 of array2: " &lt;&lt; pointsArray2.element(1).getX() &lt;&lt; ", "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&lt;&lt; pointsArray2.element(1).getY() &lt;&lt; endl;</a:t>
            </a: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4C2D2006-9402-C921-42AF-22CF56B4A26B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深拷贝与浅拷贝</a:t>
            </a:r>
          </a:p>
        </p:txBody>
      </p:sp>
    </p:spTree>
  </p:cSld>
  <p:clrMapOvr>
    <a:masterClrMapping/>
  </p:clrMapOvr>
  <p:transition spd="slow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标题 1">
            <a:extLst>
              <a:ext uri="{FF2B5EF4-FFF2-40B4-BE49-F238E27FC236}">
                <a16:creationId xmlns:a16="http://schemas.microsoft.com/office/drawing/2014/main" id="{1EBDD653-C57F-2ECF-0DAA-31616D84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6-21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95587" name="灯片编号占位符 3">
            <a:extLst>
              <a:ext uri="{FF2B5EF4-FFF2-40B4-BE49-F238E27FC236}">
                <a16:creationId xmlns:a16="http://schemas.microsoft.com/office/drawing/2014/main" id="{12290423-DD9B-D3BB-F51A-B8DBDA90B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0AD2C42-D66D-48BB-9576-92094752675F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126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93540" name="内容占位符 1">
            <a:extLst>
              <a:ext uri="{FF2B5EF4-FFF2-40B4-BE49-F238E27FC236}">
                <a16:creationId xmlns:a16="http://schemas.microsoft.com/office/drawing/2014/main" id="{584C8B79-20B7-5368-88A6-7A079C8A10D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Consolas" panose="020B0609020204030204" pitchFamily="49" charset="0"/>
              </a:rPr>
              <a:t>	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</a:rPr>
              <a:t>pointsArray1</a:t>
            </a:r>
            <a:r>
              <a:rPr lang="en-US" altLang="zh-CN" sz="2000" dirty="0">
                <a:latin typeface="Consolas" panose="020B0609020204030204" pitchFamily="49" charset="0"/>
              </a:rPr>
              <a:t>.</a:t>
            </a:r>
            <a:r>
              <a:rPr lang="en-US" altLang="zh-CN" sz="2000" dirty="0">
                <a:solidFill>
                  <a:srgbClr val="7030A0"/>
                </a:solidFill>
                <a:latin typeface="Consolas" panose="020B0609020204030204" pitchFamily="49" charset="0"/>
              </a:rPr>
              <a:t>element(0)</a:t>
            </a:r>
            <a:r>
              <a:rPr lang="en-US" altLang="zh-CN" sz="2000" dirty="0">
                <a:latin typeface="Consolas" panose="020B0609020204030204" pitchFamily="49" charset="0"/>
              </a:rPr>
              <a:t>.</a:t>
            </a:r>
            <a:r>
              <a:rPr lang="en-US" altLang="zh-CN" sz="2000" dirty="0">
                <a:solidFill>
                  <a:schemeClr val="accent3"/>
                </a:solidFill>
                <a:latin typeface="Consolas" panose="020B0609020204030204" pitchFamily="49" charset="0"/>
              </a:rPr>
              <a:t>move(25, 30)</a:t>
            </a:r>
            <a:r>
              <a:rPr lang="en-US" altLang="zh-CN" sz="2000" dirty="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Consolas" panose="020B0609020204030204" pitchFamily="49" charset="0"/>
              </a:rPr>
              <a:t>	pointsArray1.element(1).move(35, 40);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Consolas" panose="020B0609020204030204" pitchFamily="49" charset="0"/>
              </a:rPr>
              <a:t>	</a:t>
            </a:r>
            <a:r>
              <a:rPr lang="en-US" altLang="zh-CN" sz="2000" dirty="0" err="1">
                <a:latin typeface="Consolas" panose="020B0609020204030204" pitchFamily="49" charset="0"/>
              </a:rPr>
              <a:t>cout</a:t>
            </a:r>
            <a:r>
              <a:rPr lang="en-US" altLang="zh-CN" sz="2000" dirty="0">
                <a:latin typeface="Consolas" panose="020B0609020204030204" pitchFamily="49" charset="0"/>
              </a:rPr>
              <a:t> &lt;&lt; "After the moving of pointsArray1:" &lt;&lt; </a:t>
            </a:r>
            <a:r>
              <a:rPr lang="en-US" altLang="zh-CN" sz="2000" dirty="0" err="1">
                <a:latin typeface="Consolas" panose="020B0609020204030204" pitchFamily="49" charset="0"/>
              </a:rPr>
              <a:t>endl</a:t>
            </a:r>
            <a:r>
              <a:rPr lang="en-US" altLang="zh-CN" sz="2000" dirty="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Consolas" panose="020B0609020204030204" pitchFamily="49" charset="0"/>
              </a:rPr>
              <a:t>	</a:t>
            </a:r>
            <a:r>
              <a:rPr lang="en-US" altLang="zh-CN" sz="2000" dirty="0" err="1">
                <a:latin typeface="Consolas" panose="020B0609020204030204" pitchFamily="49" charset="0"/>
              </a:rPr>
              <a:t>cout</a:t>
            </a:r>
            <a:r>
              <a:rPr lang="en-US" altLang="zh-CN" sz="2000" dirty="0">
                <a:latin typeface="Consolas" panose="020B0609020204030204" pitchFamily="49" charset="0"/>
              </a:rPr>
              <a:t> &lt;&lt; "Point_0 of array2: " &lt;&lt; 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</a:rPr>
              <a:t>pointsArray2</a:t>
            </a:r>
            <a:r>
              <a:rPr lang="en-US" altLang="zh-CN" sz="2000" dirty="0">
                <a:latin typeface="Consolas" panose="020B0609020204030204" pitchFamily="49" charset="0"/>
              </a:rPr>
              <a:t>.</a:t>
            </a:r>
            <a:r>
              <a:rPr lang="en-US" altLang="zh-CN" sz="2000" dirty="0">
                <a:solidFill>
                  <a:srgbClr val="7030A0"/>
                </a:solidFill>
                <a:latin typeface="Consolas" panose="020B0609020204030204" pitchFamily="49" charset="0"/>
              </a:rPr>
              <a:t>element(0)</a:t>
            </a:r>
            <a:r>
              <a:rPr lang="en-US" altLang="zh-CN" sz="2000" dirty="0"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getX</a:t>
            </a:r>
            <a:r>
              <a:rPr lang="en-US" altLang="zh-CN" sz="2000" dirty="0">
                <a:solidFill>
                  <a:schemeClr val="accent3"/>
                </a:solidFill>
                <a:latin typeface="Consolas" panose="020B0609020204030204" pitchFamily="49" charset="0"/>
              </a:rPr>
              <a:t>() </a:t>
            </a:r>
            <a:r>
              <a:rPr lang="en-US" altLang="zh-CN" sz="2000" dirty="0">
                <a:latin typeface="Consolas" panose="020B0609020204030204" pitchFamily="49" charset="0"/>
              </a:rPr>
              <a:t>&lt;&lt; ", "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Consolas" panose="020B0609020204030204" pitchFamily="49" charset="0"/>
              </a:rPr>
              <a:t>		&lt;&lt; 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</a:rPr>
              <a:t>pointsArray2</a:t>
            </a:r>
            <a:r>
              <a:rPr lang="en-US" altLang="zh-CN" sz="2000" dirty="0">
                <a:latin typeface="Consolas" panose="020B0609020204030204" pitchFamily="49" charset="0"/>
              </a:rPr>
              <a:t>.</a:t>
            </a:r>
            <a:r>
              <a:rPr lang="en-US" altLang="zh-CN" sz="2000" dirty="0">
                <a:solidFill>
                  <a:srgbClr val="7030A0"/>
                </a:solidFill>
                <a:latin typeface="Consolas" panose="020B0609020204030204" pitchFamily="49" charset="0"/>
              </a:rPr>
              <a:t>element(0)</a:t>
            </a:r>
            <a:r>
              <a:rPr lang="en-US" altLang="zh-CN" sz="2000" dirty="0"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getY</a:t>
            </a:r>
            <a:r>
              <a:rPr lang="en-US" altLang="zh-CN" sz="2000" dirty="0">
                <a:solidFill>
                  <a:schemeClr val="accent3"/>
                </a:solidFill>
                <a:latin typeface="Consolas" panose="020B0609020204030204" pitchFamily="49" charset="0"/>
              </a:rPr>
              <a:t>() </a:t>
            </a:r>
            <a:r>
              <a:rPr lang="en-US" altLang="zh-CN" sz="2000" dirty="0">
                <a:latin typeface="Consolas" panose="020B0609020204030204" pitchFamily="49" charset="0"/>
              </a:rPr>
              <a:t>&lt;&lt; </a:t>
            </a:r>
            <a:r>
              <a:rPr lang="en-US" altLang="zh-CN" sz="2000" dirty="0" err="1">
                <a:latin typeface="Consolas" panose="020B0609020204030204" pitchFamily="49" charset="0"/>
              </a:rPr>
              <a:t>endl</a:t>
            </a:r>
            <a:r>
              <a:rPr lang="en-US" altLang="zh-CN" sz="2000" dirty="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Consolas" panose="020B0609020204030204" pitchFamily="49" charset="0"/>
              </a:rPr>
              <a:t>	</a:t>
            </a:r>
            <a:r>
              <a:rPr lang="en-US" altLang="zh-CN" sz="2000" dirty="0" err="1">
                <a:latin typeface="Consolas" panose="020B0609020204030204" pitchFamily="49" charset="0"/>
              </a:rPr>
              <a:t>cout</a:t>
            </a:r>
            <a:r>
              <a:rPr lang="en-US" altLang="zh-CN" sz="2000" dirty="0">
                <a:latin typeface="Consolas" panose="020B0609020204030204" pitchFamily="49" charset="0"/>
              </a:rPr>
              <a:t> &lt;&lt; "Point_1 of array2: " &lt;&lt; pointsArray2.element(1).</a:t>
            </a:r>
            <a:r>
              <a:rPr lang="en-US" altLang="zh-CN" sz="2000" dirty="0" err="1">
                <a:latin typeface="Consolas" panose="020B0609020204030204" pitchFamily="49" charset="0"/>
              </a:rPr>
              <a:t>getX</a:t>
            </a:r>
            <a:r>
              <a:rPr lang="en-US" altLang="zh-CN" sz="2000" dirty="0">
                <a:latin typeface="Consolas" panose="020B0609020204030204" pitchFamily="49" charset="0"/>
              </a:rPr>
              <a:t>() &lt;&lt; ", "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Consolas" panose="020B0609020204030204" pitchFamily="49" charset="0"/>
              </a:rPr>
              <a:t>		&lt;&lt; pointsArray2.element(1).</a:t>
            </a:r>
            <a:r>
              <a:rPr lang="en-US" altLang="zh-CN" sz="2000" dirty="0" err="1">
                <a:latin typeface="Consolas" panose="020B0609020204030204" pitchFamily="49" charset="0"/>
              </a:rPr>
              <a:t>getY</a:t>
            </a:r>
            <a:r>
              <a:rPr lang="en-US" altLang="zh-CN" sz="2000" dirty="0">
                <a:latin typeface="Consolas" panose="020B0609020204030204" pitchFamily="49" charset="0"/>
              </a:rPr>
              <a:t>() &lt;&lt; </a:t>
            </a:r>
            <a:r>
              <a:rPr lang="en-US" altLang="zh-CN" sz="2000" dirty="0" err="1">
                <a:latin typeface="Consolas" panose="020B0609020204030204" pitchFamily="49" charset="0"/>
              </a:rPr>
              <a:t>endl</a:t>
            </a:r>
            <a:r>
              <a:rPr lang="en-US" altLang="zh-CN" sz="2000" dirty="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en-US" altLang="zh-CN" sz="2000" dirty="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en-US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06B0F107-115B-A4D2-DEA8-98A8FB883328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深拷贝与浅拷贝</a:t>
            </a:r>
          </a:p>
        </p:txBody>
      </p:sp>
    </p:spTree>
  </p:cSld>
  <p:clrMapOvr>
    <a:masterClrMapping/>
  </p:clrMapOvr>
  <p:transition spd="slow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标题 1">
            <a:extLst>
              <a:ext uri="{FF2B5EF4-FFF2-40B4-BE49-F238E27FC236}">
                <a16:creationId xmlns:a16="http://schemas.microsoft.com/office/drawing/2014/main" id="{B8882DE7-8BA3-DAB1-E50F-504FC5AA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6-21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97635" name="灯片编号占位符 3">
            <a:extLst>
              <a:ext uri="{FF2B5EF4-FFF2-40B4-BE49-F238E27FC236}">
                <a16:creationId xmlns:a16="http://schemas.microsoft.com/office/drawing/2014/main" id="{96CC2C1D-2D59-3D95-33AF-479832DF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13037AE-5A74-4022-9514-E031BC86AC00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127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5AAC231-EA67-5EEC-604B-16F6BEAA5A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en-US" sz="2400" dirty="0">
                <a:latin typeface="宋体" pitchFamily="2" charset="-122"/>
              </a:rPr>
              <a:t>运行结果如下：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Please enter the number of points:2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Copy of pointsArray1: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Point_0 of array2: 5, 10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Point_1 of array2: 15, 20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After the moving of pointsArray1: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Point_0 of array2: 25, 30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Point_1 of array2: 35, 40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Deleting...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Deleting...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en-US" sz="2400" dirty="0">
                <a:latin typeface="宋体" pitchFamily="2" charset="-122"/>
              </a:rPr>
              <a:t>接下来程序出现异常，也就是运行错误。</a:t>
            </a: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D69BB247-8A32-5EC7-DBDA-9E144DEC2088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深拷贝与浅拷贝</a:t>
            </a:r>
          </a:p>
        </p:txBody>
      </p:sp>
    </p:spTree>
  </p:cSld>
  <p:clrMapOvr>
    <a:masterClrMapping/>
  </p:clrMapOvr>
  <p:transition spd="slow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灯片编号占位符 3">
            <a:extLst>
              <a:ext uri="{FF2B5EF4-FFF2-40B4-BE49-F238E27FC236}">
                <a16:creationId xmlns:a16="http://schemas.microsoft.com/office/drawing/2014/main" id="{2472A7E0-1518-C825-0EB4-F5739847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6E87DE8-E74A-409F-ADF4-902DBC1A1DA5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128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860289E0-40AB-8B5C-225C-54C785D7307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深拷贝与浅拷贝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B61B2CF3-5614-7D3E-01CF-CB377A0B8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9275" y="1254125"/>
            <a:ext cx="1909763" cy="388938"/>
          </a:xfrm>
          <a:prstGeom prst="rect">
            <a:avLst/>
          </a:prstGeom>
          <a:noFill/>
          <a:ln>
            <a:noFill/>
          </a:ln>
        </p:spPr>
        <p:txBody>
          <a:bodyPr tIns="0" bIns="0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dirty="0">
                <a:solidFill>
                  <a:schemeClr val="accent6">
                    <a:lumMod val="75000"/>
                  </a:schemeClr>
                </a:solidFill>
              </a:rPr>
              <a:t>拷贝前</a:t>
            </a:r>
          </a:p>
        </p:txBody>
      </p:sp>
      <p:sp>
        <p:nvSpPr>
          <p:cNvPr id="9" name="Text Box 14">
            <a:extLst>
              <a:ext uri="{FF2B5EF4-FFF2-40B4-BE49-F238E27FC236}">
                <a16:creationId xmlns:a16="http://schemas.microsoft.com/office/drawing/2014/main" id="{81F94241-F0F5-8E14-BA19-7EA295B6F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3075" y="5292725"/>
            <a:ext cx="1909763" cy="388938"/>
          </a:xfrm>
          <a:prstGeom prst="rect">
            <a:avLst/>
          </a:prstGeom>
          <a:noFill/>
          <a:ln>
            <a:noFill/>
          </a:ln>
        </p:spPr>
        <p:txBody>
          <a:bodyPr tIns="0" bIns="0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>
                <a:solidFill>
                  <a:schemeClr val="accent6">
                    <a:lumMod val="75000"/>
                  </a:schemeClr>
                </a:solidFill>
              </a:rPr>
              <a:t>拷贝后</a:t>
            </a:r>
          </a:p>
        </p:txBody>
      </p:sp>
      <p:grpSp>
        <p:nvGrpSpPr>
          <p:cNvPr id="198662" name="Group 27">
            <a:extLst>
              <a:ext uri="{FF2B5EF4-FFF2-40B4-BE49-F238E27FC236}">
                <a16:creationId xmlns:a16="http://schemas.microsoft.com/office/drawing/2014/main" id="{3EEC9BB3-9B5C-E36E-F138-D50A6B8425F3}"/>
              </a:ext>
            </a:extLst>
          </p:cNvPr>
          <p:cNvGrpSpPr>
            <a:grpSpLocks/>
          </p:cNvGrpSpPr>
          <p:nvPr/>
        </p:nvGrpSpPr>
        <p:grpSpPr bwMode="auto">
          <a:xfrm>
            <a:off x="346075" y="720725"/>
            <a:ext cx="6781800" cy="1447800"/>
            <a:chOff x="96" y="624"/>
            <a:chExt cx="2781" cy="912"/>
          </a:xfrm>
        </p:grpSpPr>
        <p:grpSp>
          <p:nvGrpSpPr>
            <p:cNvPr id="198676" name="Group 3">
              <a:extLst>
                <a:ext uri="{FF2B5EF4-FFF2-40B4-BE49-F238E27FC236}">
                  <a16:creationId xmlns:a16="http://schemas.microsoft.com/office/drawing/2014/main" id="{7EC276F9-D241-30C7-6062-918E4F96A3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5" y="1092"/>
              <a:ext cx="780" cy="345"/>
              <a:chOff x="4589" y="8334"/>
              <a:chExt cx="1050" cy="465"/>
            </a:xfrm>
          </p:grpSpPr>
          <p:sp>
            <p:nvSpPr>
              <p:cNvPr id="198681" name="Rectangle 4">
                <a:extLst>
                  <a:ext uri="{FF2B5EF4-FFF2-40B4-BE49-F238E27FC236}">
                    <a16:creationId xmlns:a16="http://schemas.microsoft.com/office/drawing/2014/main" id="{06DFB30A-10B8-7D84-8753-A0E924432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9" y="8334"/>
                <a:ext cx="1050" cy="46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Consolas" panose="020B0609020204030204" pitchFamily="49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198682" name="Line 5">
                <a:extLst>
                  <a:ext uri="{FF2B5EF4-FFF2-40B4-BE49-F238E27FC236}">
                    <a16:creationId xmlns:a16="http://schemas.microsoft.com/office/drawing/2014/main" id="{6574A49F-A16F-2B46-81D0-62E8EDB862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9" y="8574"/>
                <a:ext cx="10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98677" name="Text Box 6">
              <a:extLst>
                <a:ext uri="{FF2B5EF4-FFF2-40B4-BE49-F238E27FC236}">
                  <a16:creationId xmlns:a16="http://schemas.microsoft.com/office/drawing/2014/main" id="{FE60D52B-38D9-8E95-F956-41E0A92A4D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2" y="624"/>
              <a:ext cx="1045" cy="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pointsArray1</a:t>
              </a:r>
              <a:r>
                <a:rPr kumimoji="0" lang="zh-CN" altLang="en-US" sz="2000">
                  <a:latin typeface="Consolas" panose="020B0609020204030204" pitchFamily="49" charset="0"/>
                </a:rPr>
                <a:t>的数组元素占用的内存</a:t>
              </a:r>
            </a:p>
          </p:txBody>
        </p:sp>
        <p:sp>
          <p:nvSpPr>
            <p:cNvPr id="198678" name="Line 7">
              <a:extLst>
                <a:ext uri="{FF2B5EF4-FFF2-40B4-BE49-F238E27FC236}">
                  <a16:creationId xmlns:a16="http://schemas.microsoft.com/office/drawing/2014/main" id="{528CF3D4-3969-0C73-C8B7-A461DCF6CD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8" y="1103"/>
              <a:ext cx="55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79" name="Text Box 21">
              <a:extLst>
                <a:ext uri="{FF2B5EF4-FFF2-40B4-BE49-F238E27FC236}">
                  <a16:creationId xmlns:a16="http://schemas.microsoft.com/office/drawing/2014/main" id="{958B8CAC-3FB5-6CF1-1159-1D530E3086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1" y="989"/>
              <a:ext cx="907" cy="5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size</a:t>
              </a:r>
            </a:p>
          </p:txBody>
        </p:sp>
        <p:sp>
          <p:nvSpPr>
            <p:cNvPr id="198680" name="Text Box 22">
              <a:extLst>
                <a:ext uri="{FF2B5EF4-FFF2-40B4-BE49-F238E27FC236}">
                  <a16:creationId xmlns:a16="http://schemas.microsoft.com/office/drawing/2014/main" id="{13EDED43-744C-0891-843F-D5728E4D64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1070"/>
              <a:ext cx="768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800">
                  <a:latin typeface="Consolas" panose="020B0609020204030204" pitchFamily="49" charset="0"/>
                </a:rPr>
                <a:t>pointsArray1</a:t>
              </a:r>
              <a:endParaRPr kumimoji="0" lang="en-US" altLang="zh-CN" sz="2000">
                <a:latin typeface="Consolas" panose="020B0609020204030204" pitchFamily="49" charset="0"/>
              </a:endParaRPr>
            </a:p>
          </p:txBody>
        </p:sp>
      </p:grpSp>
      <p:grpSp>
        <p:nvGrpSpPr>
          <p:cNvPr id="198663" name="Group 28">
            <a:extLst>
              <a:ext uri="{FF2B5EF4-FFF2-40B4-BE49-F238E27FC236}">
                <a16:creationId xmlns:a16="http://schemas.microsoft.com/office/drawing/2014/main" id="{1368C104-B255-DEDD-C7BD-EAC97EE368F8}"/>
              </a:ext>
            </a:extLst>
          </p:cNvPr>
          <p:cNvGrpSpPr>
            <a:grpSpLocks/>
          </p:cNvGrpSpPr>
          <p:nvPr/>
        </p:nvGrpSpPr>
        <p:grpSpPr bwMode="auto">
          <a:xfrm>
            <a:off x="422275" y="3082925"/>
            <a:ext cx="7239000" cy="3370263"/>
            <a:chOff x="2832" y="624"/>
            <a:chExt cx="2880" cy="2123"/>
          </a:xfrm>
        </p:grpSpPr>
        <p:sp>
          <p:nvSpPr>
            <p:cNvPr id="198665" name="Text Box 10">
              <a:extLst>
                <a:ext uri="{FF2B5EF4-FFF2-40B4-BE49-F238E27FC236}">
                  <a16:creationId xmlns:a16="http://schemas.microsoft.com/office/drawing/2014/main" id="{3309E41A-4594-B729-6176-B91F2E7ECE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8" y="989"/>
              <a:ext cx="907" cy="5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size</a:t>
              </a:r>
            </a:p>
          </p:txBody>
        </p:sp>
        <p:sp>
          <p:nvSpPr>
            <p:cNvPr id="198666" name="Text Box 11">
              <a:extLst>
                <a:ext uri="{FF2B5EF4-FFF2-40B4-BE49-F238E27FC236}">
                  <a16:creationId xmlns:a16="http://schemas.microsoft.com/office/drawing/2014/main" id="{41F18ABD-F5F4-6C31-0537-9C0409CA6B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1070"/>
              <a:ext cx="723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pointsArray1</a:t>
              </a:r>
            </a:p>
          </p:txBody>
        </p:sp>
        <p:sp>
          <p:nvSpPr>
            <p:cNvPr id="198667" name="Text Box 12">
              <a:extLst>
                <a:ext uri="{FF2B5EF4-FFF2-40B4-BE49-F238E27FC236}">
                  <a16:creationId xmlns:a16="http://schemas.microsoft.com/office/drawing/2014/main" id="{EBC5517A-BF3F-0336-A0BA-E284F4C4A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0" y="624"/>
              <a:ext cx="1072" cy="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pointsArray1</a:t>
              </a:r>
              <a:r>
                <a:rPr kumimoji="0" lang="zh-CN" altLang="en-US" sz="2000">
                  <a:latin typeface="Consolas" panose="020B0609020204030204" pitchFamily="49" charset="0"/>
                </a:rPr>
                <a:t>的数组元素占用的内存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kumimoji="0" lang="en-US" altLang="zh-CN" sz="2000">
                <a:latin typeface="Consolas" panose="020B0609020204030204" pitchFamily="49" charset="0"/>
              </a:endParaRPr>
            </a:p>
          </p:txBody>
        </p:sp>
        <p:sp>
          <p:nvSpPr>
            <p:cNvPr id="198668" name="Line 13">
              <a:extLst>
                <a:ext uri="{FF2B5EF4-FFF2-40B4-BE49-F238E27FC236}">
                  <a16:creationId xmlns:a16="http://schemas.microsoft.com/office/drawing/2014/main" id="{00A6865A-640D-9DEE-A42F-3CF3BA413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2" y="1103"/>
              <a:ext cx="5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69" name="Line 15">
              <a:extLst>
                <a:ext uri="{FF2B5EF4-FFF2-40B4-BE49-F238E27FC236}">
                  <a16:creationId xmlns:a16="http://schemas.microsoft.com/office/drawing/2014/main" id="{5A48F35E-58C8-0C11-F121-DBAC1A0C64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0" y="1092"/>
              <a:ext cx="580" cy="1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70" name="AutoShape 16">
              <a:extLst>
                <a:ext uri="{FF2B5EF4-FFF2-40B4-BE49-F238E27FC236}">
                  <a16:creationId xmlns:a16="http://schemas.microsoft.com/office/drawing/2014/main" id="{F8AB4BBA-293C-3213-5892-63416687C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7" y="1615"/>
              <a:ext cx="156" cy="479"/>
            </a:xfrm>
            <a:prstGeom prst="downArrow">
              <a:avLst>
                <a:gd name="adj1" fmla="val 50000"/>
                <a:gd name="adj2" fmla="val 7676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198671" name="Text Box 18">
              <a:extLst>
                <a:ext uri="{FF2B5EF4-FFF2-40B4-BE49-F238E27FC236}">
                  <a16:creationId xmlns:a16="http://schemas.microsoft.com/office/drawing/2014/main" id="{D9C4CDFD-B81E-FCA1-AFA4-3AF83FB562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8" y="2202"/>
              <a:ext cx="907" cy="54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size</a:t>
              </a:r>
            </a:p>
          </p:txBody>
        </p:sp>
        <p:sp>
          <p:nvSpPr>
            <p:cNvPr id="198672" name="Text Box 19">
              <a:extLst>
                <a:ext uri="{FF2B5EF4-FFF2-40B4-BE49-F238E27FC236}">
                  <a16:creationId xmlns:a16="http://schemas.microsoft.com/office/drawing/2014/main" id="{926F4CBD-02CD-B5BC-42DE-4F7535D9B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281"/>
              <a:ext cx="72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pointsArray2</a:t>
              </a:r>
            </a:p>
          </p:txBody>
        </p:sp>
        <p:grpSp>
          <p:nvGrpSpPr>
            <p:cNvPr id="198673" name="Group 23">
              <a:extLst>
                <a:ext uri="{FF2B5EF4-FFF2-40B4-BE49-F238E27FC236}">
                  <a16:creationId xmlns:a16="http://schemas.microsoft.com/office/drawing/2014/main" id="{D0622C2F-5FEB-0D31-399D-1C99B99591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6" y="1092"/>
              <a:ext cx="780" cy="345"/>
              <a:chOff x="4589" y="8334"/>
              <a:chExt cx="1050" cy="465"/>
            </a:xfrm>
          </p:grpSpPr>
          <p:sp>
            <p:nvSpPr>
              <p:cNvPr id="198674" name="Rectangle 24">
                <a:extLst>
                  <a:ext uri="{FF2B5EF4-FFF2-40B4-BE49-F238E27FC236}">
                    <a16:creationId xmlns:a16="http://schemas.microsoft.com/office/drawing/2014/main" id="{A855AA1A-9AD9-AC75-22B4-8EF9C57FA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9" y="8334"/>
                <a:ext cx="1050" cy="46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Consolas" panose="020B0609020204030204" pitchFamily="49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198675" name="Line 25">
                <a:extLst>
                  <a:ext uri="{FF2B5EF4-FFF2-40B4-BE49-F238E27FC236}">
                    <a16:creationId xmlns:a16="http://schemas.microsoft.com/office/drawing/2014/main" id="{54BB0FE5-4E14-D547-5B2C-2DFEC95451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9" y="8574"/>
                <a:ext cx="10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98664" name="Line 29">
            <a:extLst>
              <a:ext uri="{FF2B5EF4-FFF2-40B4-BE49-F238E27FC236}">
                <a16:creationId xmlns:a16="http://schemas.microsoft.com/office/drawing/2014/main" id="{8C80C638-22C9-7B58-125D-DAB3BDB5A2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413" y="2854325"/>
            <a:ext cx="88392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标题 1">
            <a:extLst>
              <a:ext uri="{FF2B5EF4-FFF2-40B4-BE49-F238E27FC236}">
                <a16:creationId xmlns:a16="http://schemas.microsoft.com/office/drawing/2014/main" id="{5C5024CC-F569-D2B6-4751-5C212A1BE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500063"/>
            <a:ext cx="8229600" cy="1066800"/>
          </a:xfrm>
        </p:spPr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6-22 </a:t>
            </a:r>
            <a:r>
              <a:rPr lang="zh-CN" altLang="en-US"/>
              <a:t>对象的深拷贝</a:t>
            </a:r>
          </a:p>
        </p:txBody>
      </p:sp>
      <p:sp>
        <p:nvSpPr>
          <p:cNvPr id="199683" name="灯片编号占位符 3">
            <a:extLst>
              <a:ext uri="{FF2B5EF4-FFF2-40B4-BE49-F238E27FC236}">
                <a16:creationId xmlns:a16="http://schemas.microsoft.com/office/drawing/2014/main" id="{34A4961F-6CF0-7F2F-2A9C-ECC07132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3DE8D13-1244-4637-A86F-531CD1F0A707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129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99684" name="内容占位符 1">
            <a:extLst>
              <a:ext uri="{FF2B5EF4-FFF2-40B4-BE49-F238E27FC236}">
                <a16:creationId xmlns:a16="http://schemas.microsoft.com/office/drawing/2014/main" id="{7DCC1F37-B130-DC31-24A9-892BC4728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5216525"/>
          </a:xfrm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&lt;cassert&gt;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Point</a:t>
            </a:r>
            <a:r>
              <a:rPr lang="en-US" altLang="zh-CN" sz="2000">
                <a:latin typeface="Consolas" panose="020B0609020204030204" pitchFamily="49" charset="0"/>
              </a:rPr>
              <a:t> { //</a:t>
            </a:r>
            <a:r>
              <a:rPr lang="zh-CN" altLang="en-US" sz="2000">
                <a:latin typeface="Consolas" panose="020B0609020204030204" pitchFamily="49" charset="0"/>
              </a:rPr>
              <a:t>类的声明同例</a:t>
            </a:r>
            <a:r>
              <a:rPr lang="en-US" altLang="zh-CN" sz="2000">
                <a:latin typeface="Consolas" panose="020B0609020204030204" pitchFamily="49" charset="0"/>
              </a:rPr>
              <a:t>6-16 ……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ArrayOfPoints</a:t>
            </a:r>
            <a:r>
              <a:rPr lang="en-US" altLang="zh-CN" sz="2000">
                <a:latin typeface="Consolas" panose="020B0609020204030204" pitchFamily="49" charset="0"/>
              </a:rPr>
              <a:t>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public: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ArrayOfPoints</a:t>
            </a:r>
            <a:r>
              <a:rPr lang="en-US" altLang="zh-CN" sz="2000">
                <a:latin typeface="Consolas" panose="020B0609020204030204" pitchFamily="49" charset="0"/>
              </a:rPr>
              <a:t>(const ArrayOfPoints&amp; pointsArray);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//</a:t>
            </a:r>
            <a:r>
              <a:rPr lang="zh-CN" altLang="en-US" sz="2000">
                <a:latin typeface="Consolas" panose="020B0609020204030204" pitchFamily="49" charset="0"/>
              </a:rPr>
              <a:t>其他成员同例</a:t>
            </a:r>
            <a:r>
              <a:rPr lang="en-US" altLang="zh-CN" sz="2000">
                <a:latin typeface="Consolas" panose="020B0609020204030204" pitchFamily="49" charset="0"/>
              </a:rPr>
              <a:t>6-19        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ArrayOfPoints::ArrayOfPoints</a:t>
            </a:r>
            <a:r>
              <a:rPr lang="en-US" altLang="zh-CN" sz="2000">
                <a:latin typeface="Consolas" panose="020B0609020204030204" pitchFamily="49" charset="0"/>
              </a:rPr>
              <a:t>(const ArrayOfPoints&amp; v)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size = v.size;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points = new Point[size];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for (int i = 0; i &lt; size; i++)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points[i] = v.points[i];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//</a:t>
            </a:r>
            <a:r>
              <a:rPr lang="zh-CN" altLang="en-US" sz="2000">
                <a:latin typeface="Consolas" panose="020B0609020204030204" pitchFamily="49" charset="0"/>
              </a:rPr>
              <a:t>同例</a:t>
            </a:r>
            <a:r>
              <a:rPr lang="en-US" altLang="zh-CN" sz="2000">
                <a:latin typeface="Consolas" panose="020B0609020204030204" pitchFamily="49" charset="0"/>
              </a:rPr>
              <a:t>6-21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B4BB3024-25B9-DB62-DCE9-2CAEB0F1D6CC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深拷贝与浅拷贝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84A4C66F-939C-1A54-FA85-E491BD39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例</a:t>
            </a:r>
            <a:r>
              <a:rPr kumimoji="1" lang="en-US" altLang="zh-CN"/>
              <a:t>: </a:t>
            </a:r>
            <a:r>
              <a:rPr lang="zh-CN" altLang="en-US"/>
              <a:t>一维数组应用举例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970EC93F-8968-8EA9-82C1-71AF7061D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457200" algn="just" eaLnBrk="1" hangingPunct="1">
              <a:lnSpc>
                <a:spcPct val="130000"/>
              </a:lnSpc>
              <a:buFont typeface="Georgia" panose="02040502050405020303" pitchFamily="18" charset="0"/>
              <a:buNone/>
            </a:pPr>
            <a:r>
              <a:rPr lang="zh-CN" altLang="en-US"/>
              <a:t>循环从键盘读入若干组选择题答案，计算并输出每组答案的正确率，直到输入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ctrl+z</a:t>
            </a:r>
            <a:r>
              <a:rPr lang="zh-CN" altLang="en-US"/>
              <a:t>为止。</a:t>
            </a:r>
            <a:endParaRPr lang="en-US" altLang="zh-CN"/>
          </a:p>
          <a:p>
            <a:pPr marL="0" indent="457200" algn="just" eaLnBrk="1" hangingPunct="1">
              <a:lnSpc>
                <a:spcPct val="130000"/>
              </a:lnSpc>
              <a:buFont typeface="Georgia" panose="02040502050405020303" pitchFamily="18" charset="0"/>
              <a:buNone/>
            </a:pPr>
            <a:r>
              <a:rPr lang="zh-CN" altLang="en-US"/>
              <a:t>每组连续输入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/>
              <a:t>个答案，每个答案可以是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'a'..'d'</a:t>
            </a:r>
            <a:r>
              <a:rPr lang="zh-CN" altLang="en-US"/>
              <a:t>。</a:t>
            </a:r>
            <a:endParaRPr lang="en-US" altLang="zh-CN"/>
          </a:p>
        </p:txBody>
      </p:sp>
      <p:sp>
        <p:nvSpPr>
          <p:cNvPr id="35844" name="灯片编号占位符 3">
            <a:extLst>
              <a:ext uri="{FF2B5EF4-FFF2-40B4-BE49-F238E27FC236}">
                <a16:creationId xmlns:a16="http://schemas.microsoft.com/office/drawing/2014/main" id="{42358296-47B2-F754-C963-98E828F2C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50CAFCB-2581-4058-B32A-60780C817E1B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D035D67E-DA2C-133E-6BCA-B905773C14F5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数组的存储与初始化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标题 1">
            <a:extLst>
              <a:ext uri="{FF2B5EF4-FFF2-40B4-BE49-F238E27FC236}">
                <a16:creationId xmlns:a16="http://schemas.microsoft.com/office/drawing/2014/main" id="{DAEDFB80-7989-4D44-4E92-BA579CF8B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6-22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201731" name="灯片编号占位符 3">
            <a:extLst>
              <a:ext uri="{FF2B5EF4-FFF2-40B4-BE49-F238E27FC236}">
                <a16:creationId xmlns:a16="http://schemas.microsoft.com/office/drawing/2014/main" id="{D57F0CFA-F80C-9788-9108-F28D8A4C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FB61184-1424-4F66-A1B9-29F7CF64BDE2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130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2303ADC-8F45-D78B-3608-796DE7F60D0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en-US" sz="2000" dirty="0">
                <a:latin typeface="宋体" pitchFamily="2" charset="-122"/>
              </a:rPr>
              <a:t>程序的运行结果如下：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Please enter the number of points:2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Copy of pointsArray1: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Point_0 of array2: 5, 10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Point_1 of array2: 15, 20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After the moving of pointsArray1: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Point_0 of array2: 5, 10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Point_1 of array2: 15, 20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Deleting...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Destructor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Destructor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Deleting...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Destructor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Destructor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18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97F6D93E-E393-91B7-D4A3-1A6219BEA376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深拷贝与浅拷贝</a:t>
            </a:r>
          </a:p>
        </p:txBody>
      </p:sp>
    </p:spTree>
  </p:cSld>
  <p:clrMapOvr>
    <a:masterClrMapping/>
  </p:clrMapOvr>
  <p:transition spd="slow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灯片编号占位符 3">
            <a:extLst>
              <a:ext uri="{FF2B5EF4-FFF2-40B4-BE49-F238E27FC236}">
                <a16:creationId xmlns:a16="http://schemas.microsoft.com/office/drawing/2014/main" id="{B7710E75-D1F0-3DC2-4704-152CBC3B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6DA3235-9E7C-4F6C-A12D-DD3FBDADF824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131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7E45F518-96B1-79E0-D36D-21F71C0321DD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深拷贝与浅拷贝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B9922C39-910F-1EE8-1B2D-6B1107647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9388" y="1371600"/>
            <a:ext cx="1371600" cy="368300"/>
          </a:xfrm>
          <a:prstGeom prst="rect">
            <a:avLst/>
          </a:prstGeom>
          <a:noFill/>
          <a:ln>
            <a:noFill/>
          </a:ln>
        </p:spPr>
        <p:txBody>
          <a:bodyPr tIns="0" bIns="0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dirty="0">
                <a:solidFill>
                  <a:schemeClr val="accent6">
                    <a:lumMod val="75000"/>
                  </a:schemeClr>
                </a:solidFill>
              </a:rPr>
              <a:t>拷贝前</a:t>
            </a:r>
          </a:p>
        </p:txBody>
      </p:sp>
      <p:grpSp>
        <p:nvGrpSpPr>
          <p:cNvPr id="202757" name="Group 30">
            <a:extLst>
              <a:ext uri="{FF2B5EF4-FFF2-40B4-BE49-F238E27FC236}">
                <a16:creationId xmlns:a16="http://schemas.microsoft.com/office/drawing/2014/main" id="{0CF9E397-2215-4EA0-513A-55FCD6E24754}"/>
              </a:ext>
            </a:extLst>
          </p:cNvPr>
          <p:cNvGrpSpPr>
            <a:grpSpLocks/>
          </p:cNvGrpSpPr>
          <p:nvPr/>
        </p:nvGrpSpPr>
        <p:grpSpPr bwMode="auto">
          <a:xfrm>
            <a:off x="255588" y="685800"/>
            <a:ext cx="7467600" cy="1374775"/>
            <a:chOff x="144" y="768"/>
            <a:chExt cx="2641" cy="866"/>
          </a:xfrm>
        </p:grpSpPr>
        <p:sp>
          <p:nvSpPr>
            <p:cNvPr id="202774" name="Rectangle 4">
              <a:extLst>
                <a:ext uri="{FF2B5EF4-FFF2-40B4-BE49-F238E27FC236}">
                  <a16:creationId xmlns:a16="http://schemas.microsoft.com/office/drawing/2014/main" id="{5C77391C-CC5F-2AB6-ABDA-3EFDB5606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" y="1212"/>
              <a:ext cx="740" cy="3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202775" name="Line 5">
              <a:extLst>
                <a:ext uri="{FF2B5EF4-FFF2-40B4-BE49-F238E27FC236}">
                  <a16:creationId xmlns:a16="http://schemas.microsoft.com/office/drawing/2014/main" id="{978C8E49-A8DE-1222-303A-E3A3D2BE0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0" y="1381"/>
              <a:ext cx="7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76" name="Text Box 6">
              <a:extLst>
                <a:ext uri="{FF2B5EF4-FFF2-40B4-BE49-F238E27FC236}">
                  <a16:creationId xmlns:a16="http://schemas.microsoft.com/office/drawing/2014/main" id="{A9D83232-9BA6-95DE-09AC-2CB8597B15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0" y="768"/>
              <a:ext cx="895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pointsArray1</a:t>
              </a:r>
              <a:r>
                <a:rPr kumimoji="0" lang="zh-CN" altLang="en-US" sz="2000">
                  <a:latin typeface="Consolas" panose="020B0609020204030204" pitchFamily="49" charset="0"/>
                </a:rPr>
                <a:t>的数组元素占用的内存</a:t>
              </a:r>
            </a:p>
          </p:txBody>
        </p:sp>
        <p:sp>
          <p:nvSpPr>
            <p:cNvPr id="202777" name="Line 7">
              <a:extLst>
                <a:ext uri="{FF2B5EF4-FFF2-40B4-BE49-F238E27FC236}">
                  <a16:creationId xmlns:a16="http://schemas.microsoft.com/office/drawing/2014/main" id="{D4BEDB34-7FD3-87DE-297F-7CA830AF56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1" y="1223"/>
              <a:ext cx="5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78" name="Text Box 20">
              <a:extLst>
                <a:ext uri="{FF2B5EF4-FFF2-40B4-BE49-F238E27FC236}">
                  <a16:creationId xmlns:a16="http://schemas.microsoft.com/office/drawing/2014/main" id="{E79CC6E3-AA1C-350C-C039-F465F67290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6" y="1115"/>
              <a:ext cx="861" cy="5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size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en-US" altLang="zh-CN" sz="2000">
                <a:latin typeface="Consolas" panose="020B0609020204030204" pitchFamily="49" charset="0"/>
              </a:endParaRPr>
            </a:p>
          </p:txBody>
        </p:sp>
        <p:sp>
          <p:nvSpPr>
            <p:cNvPr id="202779" name="Text Box 21">
              <a:extLst>
                <a:ext uri="{FF2B5EF4-FFF2-40B4-BE49-F238E27FC236}">
                  <a16:creationId xmlns:a16="http://schemas.microsoft.com/office/drawing/2014/main" id="{5B9E57CC-253D-FC0C-4076-5726E3A29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1191"/>
              <a:ext cx="609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pointsArray1</a:t>
              </a:r>
            </a:p>
          </p:txBody>
        </p:sp>
      </p:grpSp>
      <p:sp>
        <p:nvSpPr>
          <p:cNvPr id="16" name="Text Box 14">
            <a:extLst>
              <a:ext uri="{FF2B5EF4-FFF2-40B4-BE49-F238E27FC236}">
                <a16:creationId xmlns:a16="http://schemas.microsoft.com/office/drawing/2014/main" id="{C4E6F75B-304B-061A-4BAE-0FEB6F0F9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6988" y="4800600"/>
            <a:ext cx="1357312" cy="368300"/>
          </a:xfrm>
          <a:prstGeom prst="rect">
            <a:avLst/>
          </a:prstGeom>
          <a:noFill/>
          <a:ln>
            <a:noFill/>
          </a:ln>
        </p:spPr>
        <p:txBody>
          <a:bodyPr tIns="0" bIns="0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dirty="0">
                <a:solidFill>
                  <a:schemeClr val="accent6">
                    <a:lumMod val="75000"/>
                  </a:schemeClr>
                </a:solidFill>
              </a:rPr>
              <a:t>拷贝后</a:t>
            </a:r>
          </a:p>
        </p:txBody>
      </p:sp>
      <p:grpSp>
        <p:nvGrpSpPr>
          <p:cNvPr id="202759" name="Group 32">
            <a:extLst>
              <a:ext uri="{FF2B5EF4-FFF2-40B4-BE49-F238E27FC236}">
                <a16:creationId xmlns:a16="http://schemas.microsoft.com/office/drawing/2014/main" id="{48539792-D185-5B6D-682E-13E8094C3059}"/>
              </a:ext>
            </a:extLst>
          </p:cNvPr>
          <p:cNvGrpSpPr>
            <a:grpSpLocks/>
          </p:cNvGrpSpPr>
          <p:nvPr/>
        </p:nvGrpSpPr>
        <p:grpSpPr bwMode="auto">
          <a:xfrm>
            <a:off x="255588" y="2971800"/>
            <a:ext cx="7391400" cy="3201988"/>
            <a:chOff x="1104" y="1488"/>
            <a:chExt cx="2658" cy="2017"/>
          </a:xfrm>
        </p:grpSpPr>
        <p:sp>
          <p:nvSpPr>
            <p:cNvPr id="202761" name="Text Box 10">
              <a:extLst>
                <a:ext uri="{FF2B5EF4-FFF2-40B4-BE49-F238E27FC236}">
                  <a16:creationId xmlns:a16="http://schemas.microsoft.com/office/drawing/2014/main" id="{C71A10CA-1577-A001-D797-D32B2120C0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6" y="1835"/>
              <a:ext cx="862" cy="5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size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en-US" altLang="zh-CN" sz="2000">
                <a:latin typeface="Consolas" panose="020B0609020204030204" pitchFamily="49" charset="0"/>
              </a:endParaRPr>
            </a:p>
          </p:txBody>
        </p:sp>
        <p:sp>
          <p:nvSpPr>
            <p:cNvPr id="202762" name="Text Box 11">
              <a:extLst>
                <a:ext uri="{FF2B5EF4-FFF2-40B4-BE49-F238E27FC236}">
                  <a16:creationId xmlns:a16="http://schemas.microsoft.com/office/drawing/2014/main" id="{7B248B18-A586-6D27-A2B4-8B8B7A482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911"/>
              <a:ext cx="610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pointsArray1</a:t>
              </a:r>
            </a:p>
          </p:txBody>
        </p:sp>
        <p:sp>
          <p:nvSpPr>
            <p:cNvPr id="202763" name="Text Box 12">
              <a:extLst>
                <a:ext uri="{FF2B5EF4-FFF2-40B4-BE49-F238E27FC236}">
                  <a16:creationId xmlns:a16="http://schemas.microsoft.com/office/drawing/2014/main" id="{C137D0F4-1A2F-754C-046C-01A03D3B3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7" y="1488"/>
              <a:ext cx="895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pointsArray1</a:t>
              </a:r>
              <a:r>
                <a:rPr kumimoji="0" lang="zh-CN" altLang="en-US" sz="2000">
                  <a:latin typeface="Consolas" panose="020B0609020204030204" pitchFamily="49" charset="0"/>
                </a:rPr>
                <a:t>的数组元素占用的内存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kumimoji="0" lang="en-US" altLang="zh-CN" sz="2000">
                <a:latin typeface="Consolas" panose="020B0609020204030204" pitchFamily="49" charset="0"/>
              </a:endParaRPr>
            </a:p>
          </p:txBody>
        </p:sp>
        <p:sp>
          <p:nvSpPr>
            <p:cNvPr id="202764" name="Line 13">
              <a:extLst>
                <a:ext uri="{FF2B5EF4-FFF2-40B4-BE49-F238E27FC236}">
                  <a16:creationId xmlns:a16="http://schemas.microsoft.com/office/drawing/2014/main" id="{EA0ACAAA-FEA2-E6FC-0861-91D87BAE79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8" y="1943"/>
              <a:ext cx="5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65" name="AutoShape 15">
              <a:extLst>
                <a:ext uri="{FF2B5EF4-FFF2-40B4-BE49-F238E27FC236}">
                  <a16:creationId xmlns:a16="http://schemas.microsoft.com/office/drawing/2014/main" id="{9250A001-5053-917A-3C75-A1474838E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" y="2379"/>
              <a:ext cx="148" cy="641"/>
            </a:xfrm>
            <a:prstGeom prst="downArrow">
              <a:avLst>
                <a:gd name="adj1" fmla="val 50000"/>
                <a:gd name="adj2" fmla="val 108277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202766" name="Text Box 17">
              <a:extLst>
                <a:ext uri="{FF2B5EF4-FFF2-40B4-BE49-F238E27FC236}">
                  <a16:creationId xmlns:a16="http://schemas.microsoft.com/office/drawing/2014/main" id="{2149CDB4-241E-EBBC-DF92-15AF55A035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6" y="2986"/>
              <a:ext cx="862" cy="5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size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en-US" altLang="zh-CN" sz="2000">
                <a:latin typeface="Consolas" panose="020B0609020204030204" pitchFamily="49" charset="0"/>
              </a:endParaRPr>
            </a:p>
          </p:txBody>
        </p:sp>
        <p:sp>
          <p:nvSpPr>
            <p:cNvPr id="202767" name="Text Box 18">
              <a:extLst>
                <a:ext uri="{FF2B5EF4-FFF2-40B4-BE49-F238E27FC236}">
                  <a16:creationId xmlns:a16="http://schemas.microsoft.com/office/drawing/2014/main" id="{F66DB3D2-5276-F147-D653-923FEBB41B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3062"/>
              <a:ext cx="610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pointsArray2</a:t>
              </a:r>
            </a:p>
          </p:txBody>
        </p:sp>
        <p:sp>
          <p:nvSpPr>
            <p:cNvPr id="202768" name="Rectangle 23">
              <a:extLst>
                <a:ext uri="{FF2B5EF4-FFF2-40B4-BE49-F238E27FC236}">
                  <a16:creationId xmlns:a16="http://schemas.microsoft.com/office/drawing/2014/main" id="{B4285300-590E-BA3A-9705-8E7A4ECED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" y="1932"/>
              <a:ext cx="741" cy="3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202769" name="Line 24">
              <a:extLst>
                <a:ext uri="{FF2B5EF4-FFF2-40B4-BE49-F238E27FC236}">
                  <a16:creationId xmlns:a16="http://schemas.microsoft.com/office/drawing/2014/main" id="{15EBF62A-A657-8702-BAE9-76CAA1DBFE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2" y="2101"/>
              <a:ext cx="7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70" name="Rectangle 26">
              <a:extLst>
                <a:ext uri="{FF2B5EF4-FFF2-40B4-BE49-F238E27FC236}">
                  <a16:creationId xmlns:a16="http://schemas.microsoft.com/office/drawing/2014/main" id="{7F605EEF-551A-DC2A-867A-E7C8E2CD3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" y="3101"/>
              <a:ext cx="741" cy="3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202771" name="Line 27">
              <a:extLst>
                <a:ext uri="{FF2B5EF4-FFF2-40B4-BE49-F238E27FC236}">
                  <a16:creationId xmlns:a16="http://schemas.microsoft.com/office/drawing/2014/main" id="{7C4759A7-52CE-C071-98CA-F91C2C55EC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2" y="3270"/>
              <a:ext cx="7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72" name="Line 28">
              <a:extLst>
                <a:ext uri="{FF2B5EF4-FFF2-40B4-BE49-F238E27FC236}">
                  <a16:creationId xmlns:a16="http://schemas.microsoft.com/office/drawing/2014/main" id="{2D0C8BC7-3988-710F-7A19-127A6EA223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8" y="3120"/>
              <a:ext cx="5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73" name="AutoShape 29">
              <a:extLst>
                <a:ext uri="{FF2B5EF4-FFF2-40B4-BE49-F238E27FC236}">
                  <a16:creationId xmlns:a16="http://schemas.microsoft.com/office/drawing/2014/main" id="{262532C1-86BE-A130-F3FE-3AF2F6262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2140"/>
              <a:ext cx="152" cy="1066"/>
            </a:xfrm>
            <a:prstGeom prst="downArrow">
              <a:avLst>
                <a:gd name="adj1" fmla="val 50000"/>
                <a:gd name="adj2" fmla="val 175329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</p:grpSp>
      <p:sp>
        <p:nvSpPr>
          <p:cNvPr id="202760" name="Line 33">
            <a:extLst>
              <a:ext uri="{FF2B5EF4-FFF2-40B4-BE49-F238E27FC236}">
                <a16:creationId xmlns:a16="http://schemas.microsoft.com/office/drawing/2014/main" id="{B8F12346-9A7C-F2FC-F52F-5607B82F774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2667000"/>
            <a:ext cx="88392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灯片编号占位符 3">
            <a:extLst>
              <a:ext uri="{FF2B5EF4-FFF2-40B4-BE49-F238E27FC236}">
                <a16:creationId xmlns:a16="http://schemas.microsoft.com/office/drawing/2014/main" id="{43F956D9-213E-CBDE-BC82-FFCD8BA8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A6A25A-1EB9-4502-8A93-A7EE79DE6798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132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D41902EC-1605-F68E-9285-0958A1533D1A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字符串</a:t>
            </a:r>
          </a:p>
        </p:txBody>
      </p:sp>
      <p:sp>
        <p:nvSpPr>
          <p:cNvPr id="203780" name="标题 1">
            <a:extLst>
              <a:ext uri="{FF2B5EF4-FFF2-40B4-BE49-F238E27FC236}">
                <a16:creationId xmlns:a16="http://schemas.microsoft.com/office/drawing/2014/main" id="{CD0DC7B8-4A4C-3202-A4F2-7B9116C3B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6.6.1 </a:t>
            </a:r>
            <a:r>
              <a:rPr lang="zh-CN" altLang="en-US"/>
              <a:t>用字符数组存储和处理字符串</a:t>
            </a:r>
          </a:p>
        </p:txBody>
      </p:sp>
      <p:sp>
        <p:nvSpPr>
          <p:cNvPr id="203781" name="内容占位符 2">
            <a:extLst>
              <a:ext uri="{FF2B5EF4-FFF2-40B4-BE49-F238E27FC236}">
                <a16:creationId xmlns:a16="http://schemas.microsoft.com/office/drawing/2014/main" id="{0188D4F0-DB19-6637-313A-F00EF11D0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/>
              <a:t>字符串常量（例：</a:t>
            </a:r>
            <a:r>
              <a:rPr lang="en-US" altLang="zh-CN" sz="2400"/>
              <a:t>"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altLang="zh-CN" sz="2400"/>
              <a:t>"</a:t>
            </a:r>
            <a:r>
              <a:rPr lang="zh-CN" altLang="en-US" sz="2400"/>
              <a:t>）</a:t>
            </a:r>
          </a:p>
          <a:p>
            <a:pPr lvl="1" eaLnBrk="1" hangingPunct="1"/>
            <a:r>
              <a:rPr lang="zh-CN" altLang="en-US" sz="2000"/>
              <a:t>各字符连续、顺序存放，每个字符占一个字节，以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\0’</a:t>
            </a:r>
            <a:r>
              <a:rPr lang="zh-CN" altLang="en-US" sz="2000"/>
              <a:t>结尾，相当于一个隐含创建的字符常量数组</a:t>
            </a:r>
          </a:p>
          <a:p>
            <a:pPr lvl="1" eaLnBrk="1" hangingPunct="1"/>
            <a:r>
              <a:rPr lang="zh-CN" altLang="en-US" sz="2000"/>
              <a:t>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altLang="zh-CN" sz="2000"/>
              <a:t>”</a:t>
            </a:r>
            <a:r>
              <a:rPr lang="zh-CN" altLang="en-US" sz="2000"/>
              <a:t>出现在表达式中，表示这一</a:t>
            </a:r>
            <a:r>
              <a:rPr lang="en-US" altLang="zh-CN" sz="2000"/>
              <a:t>char</a:t>
            </a:r>
            <a:r>
              <a:rPr lang="zh-CN" altLang="en-US" sz="2000"/>
              <a:t>数组的首地址</a:t>
            </a:r>
          </a:p>
          <a:p>
            <a:pPr lvl="1" eaLnBrk="1" hangingPunct="1"/>
            <a:r>
              <a:rPr lang="zh-CN" altLang="en-US" sz="2000"/>
              <a:t>首地址可以赋给</a:t>
            </a:r>
            <a:r>
              <a:rPr lang="en-US" altLang="zh-CN" sz="2000"/>
              <a:t>char</a:t>
            </a:r>
            <a:r>
              <a:rPr lang="zh-CN" altLang="en-US" sz="2000"/>
              <a:t>常量指针：</a:t>
            </a:r>
          </a:p>
          <a:p>
            <a:pPr lvl="1" eaLnBrk="1" hangingPunct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const char *STRING1 = "program";</a:t>
            </a:r>
          </a:p>
          <a:p>
            <a:pPr eaLnBrk="1" hangingPunct="1"/>
            <a:r>
              <a:rPr lang="zh-CN" altLang="en-US" sz="2400"/>
              <a:t>字符串变量</a:t>
            </a:r>
          </a:p>
          <a:p>
            <a:pPr lvl="1" eaLnBrk="1" hangingPunct="1"/>
            <a:r>
              <a:rPr lang="zh-CN" altLang="en-US" sz="2000"/>
              <a:t>可以显式创建字符数组来表示字符串变量，例如，以下三条语句具有等价的作用：</a:t>
            </a:r>
          </a:p>
          <a:p>
            <a:pPr lvl="1" eaLnBrk="1" hangingPunct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char str[8] = { 'p', 'r', 'o', 'g', 'r', 'a', 'm', '\0' };</a:t>
            </a:r>
          </a:p>
          <a:p>
            <a:pPr lvl="1" eaLnBrk="1" hangingPunct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char str[8] = "program";</a:t>
            </a:r>
          </a:p>
          <a:p>
            <a:pPr lvl="1" eaLnBrk="1" hangingPunct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char str[] = "program";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87E2CC3-1334-D225-EF1F-375A53F53955}"/>
              </a:ext>
            </a:extLst>
          </p:cNvPr>
          <p:cNvGraphicFramePr>
            <a:graphicFrameLocks noGrp="1"/>
          </p:cNvGraphicFramePr>
          <p:nvPr/>
        </p:nvGraphicFramePr>
        <p:xfrm>
          <a:off x="4500563" y="5805488"/>
          <a:ext cx="4024312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3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30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30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30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57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p</a:t>
                      </a:r>
                      <a:endParaRPr lang="zh-CN" altLang="en-US" sz="2400" dirty="0">
                        <a:solidFill>
                          <a:schemeClr val="accent4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zh-CN" altLang="en-US" sz="2400" dirty="0">
                        <a:solidFill>
                          <a:schemeClr val="accent4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zh-CN" altLang="en-US" sz="2400" dirty="0">
                        <a:solidFill>
                          <a:schemeClr val="accent4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g</a:t>
                      </a:r>
                      <a:endParaRPr lang="zh-CN" altLang="en-US" sz="2400" dirty="0">
                        <a:solidFill>
                          <a:schemeClr val="accent4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zh-CN" altLang="en-US" sz="2400" dirty="0">
                        <a:solidFill>
                          <a:schemeClr val="accent4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2400" dirty="0">
                        <a:solidFill>
                          <a:schemeClr val="accent4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m</a:t>
                      </a:r>
                      <a:endParaRPr lang="zh-CN" altLang="en-US" sz="2400" dirty="0">
                        <a:solidFill>
                          <a:schemeClr val="accent4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\0</a:t>
                      </a:r>
                      <a:endParaRPr lang="zh-CN" altLang="en-US" sz="2400" dirty="0">
                        <a:solidFill>
                          <a:schemeClr val="accent4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灯片编号占位符 3">
            <a:extLst>
              <a:ext uri="{FF2B5EF4-FFF2-40B4-BE49-F238E27FC236}">
                <a16:creationId xmlns:a16="http://schemas.microsoft.com/office/drawing/2014/main" id="{F8190C84-563C-DF95-7E3E-831FC045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C795279-78B9-49C1-B33D-D95B57F6DF02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133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9D2900A1-2ED6-6A4A-899C-F27AD4B1A21F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8029575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字符串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用字符数组存储和处理字符串</a:t>
            </a:r>
          </a:p>
        </p:txBody>
      </p:sp>
      <p:sp>
        <p:nvSpPr>
          <p:cNvPr id="205828" name="标题 1">
            <a:extLst>
              <a:ext uri="{FF2B5EF4-FFF2-40B4-BE49-F238E27FC236}">
                <a16:creationId xmlns:a16="http://schemas.microsoft.com/office/drawing/2014/main" id="{83446C16-FC67-BB97-B710-41925262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用字符数组表示字符串的缺点</a:t>
            </a:r>
          </a:p>
        </p:txBody>
      </p:sp>
      <p:sp>
        <p:nvSpPr>
          <p:cNvPr id="205829" name="内容占位符 2">
            <a:extLst>
              <a:ext uri="{FF2B5EF4-FFF2-40B4-BE49-F238E27FC236}">
                <a16:creationId xmlns:a16="http://schemas.microsoft.com/office/drawing/2014/main" id="{8D9BBCF7-3B75-963A-A585-2D8AE8959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/>
              <a:t>用字符数组表示字符串的缺点</a:t>
            </a:r>
          </a:p>
          <a:p>
            <a:pPr lvl="1" eaLnBrk="1" hangingPunct="1"/>
            <a:r>
              <a:rPr lang="zh-CN" altLang="en-US" sz="2400"/>
              <a:t>执行连接、拷贝、比较等操作，都需要显式调用库函数，很麻烦</a:t>
            </a:r>
          </a:p>
          <a:p>
            <a:pPr lvl="1" eaLnBrk="1" hangingPunct="1"/>
            <a:r>
              <a:rPr lang="zh-CN" altLang="en-US" sz="2400"/>
              <a:t>当字符串长度很不确定时，需要用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sz="2400"/>
              <a:t>动态创建字符数组，最后要用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zh-CN" altLang="en-US" sz="2400"/>
              <a:t>释放，很繁琐</a:t>
            </a:r>
          </a:p>
          <a:p>
            <a:pPr lvl="1" eaLnBrk="1" hangingPunct="1"/>
            <a:r>
              <a:rPr lang="zh-CN" altLang="en-US" sz="2400"/>
              <a:t>字符串实际长度大于为它分配的空间时，会产生数组下标越界的错误</a:t>
            </a:r>
          </a:p>
          <a:p>
            <a:pPr eaLnBrk="1" hangingPunct="1"/>
            <a:r>
              <a:rPr lang="zh-CN" altLang="en-US" sz="2400"/>
              <a:t>解决方法</a:t>
            </a:r>
          </a:p>
          <a:p>
            <a:pPr lvl="1" eaLnBrk="1" hangingPunct="1"/>
            <a:r>
              <a:rPr lang="zh-CN" altLang="en-US" sz="2400"/>
              <a:t>使用</a:t>
            </a:r>
            <a:r>
              <a:rPr lang="zh-CN" altLang="en-US" sz="2400">
                <a:solidFill>
                  <a:srgbClr val="FF0000"/>
                </a:solidFill>
              </a:rPr>
              <a:t>字符串类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zh-CN" altLang="en-US" sz="2400"/>
              <a:t>表示字符串</a:t>
            </a:r>
          </a:p>
          <a:p>
            <a:pPr lvl="1" eaLnBrk="1" hangingPunct="1"/>
            <a:r>
              <a:rPr lang="en-US" altLang="zh-CN" sz="2400" u="sng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zh-CN" altLang="en-US" sz="2400" u="sng"/>
              <a:t>实际上是对字符数组操作的封装</a:t>
            </a:r>
          </a:p>
        </p:txBody>
      </p:sp>
    </p:spTree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灯片编号占位符 3">
            <a:extLst>
              <a:ext uri="{FF2B5EF4-FFF2-40B4-BE49-F238E27FC236}">
                <a16:creationId xmlns:a16="http://schemas.microsoft.com/office/drawing/2014/main" id="{73D468EB-CBF4-6AE1-9BDE-6E049505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E46EEEF-A369-4EE8-B0CA-C83D3C5A23C9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134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35C37DBF-7B35-5F6C-0FA2-044570A7437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字符串</a:t>
            </a:r>
          </a:p>
        </p:txBody>
      </p:sp>
      <p:sp>
        <p:nvSpPr>
          <p:cNvPr id="207876" name="标题 1">
            <a:extLst>
              <a:ext uri="{FF2B5EF4-FFF2-40B4-BE49-F238E27FC236}">
                <a16:creationId xmlns:a16="http://schemas.microsoft.com/office/drawing/2014/main" id="{102F95FF-A1D1-728B-22C7-7CFEF748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6.6.2 string</a:t>
            </a:r>
            <a:r>
              <a:rPr lang="zh-CN" altLang="en-US"/>
              <a:t>类</a:t>
            </a:r>
          </a:p>
        </p:txBody>
      </p:sp>
      <p:sp>
        <p:nvSpPr>
          <p:cNvPr id="207877" name="内容占位符 2">
            <a:extLst>
              <a:ext uri="{FF2B5EF4-FFF2-40B4-BE49-F238E27FC236}">
                <a16:creationId xmlns:a16="http://schemas.microsoft.com/office/drawing/2014/main" id="{0DF405EB-4D51-E3E4-3C6A-F1A1A459E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785938"/>
            <a:ext cx="8893175" cy="4787900"/>
          </a:xfrm>
        </p:spPr>
        <p:txBody>
          <a:bodyPr/>
          <a:lstStyle/>
          <a:p>
            <a:pPr eaLnBrk="1" hangingPunct="1"/>
            <a:r>
              <a:rPr lang="zh-CN" altLang="en-US" sz="2400"/>
              <a:t>常用构造函数</a:t>
            </a:r>
          </a:p>
          <a:p>
            <a:pPr lvl="1" eaLnBrk="1" hangingPunct="1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string(); </a:t>
            </a:r>
            <a:r>
              <a:rPr lang="en-US" altLang="zh-CN" sz="2400"/>
              <a:t>//</a:t>
            </a:r>
            <a:r>
              <a:rPr lang="zh-CN" altLang="en-US" sz="2400"/>
              <a:t>缺省构造函数，建立一个长度为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/>
              <a:t>的串</a:t>
            </a:r>
          </a:p>
          <a:p>
            <a:pPr lvl="1" eaLnBrk="1" hangingPunct="1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string(const char *s);  	</a:t>
            </a:r>
            <a:r>
              <a:rPr lang="en-US" altLang="zh-CN" sz="2400"/>
              <a:t>//</a:t>
            </a:r>
            <a:r>
              <a:rPr lang="zh-CN" altLang="en-US" sz="2400"/>
              <a:t>用指针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400"/>
              <a:t>所指向的字符串常量初始化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zh-CN" altLang="en-US" sz="2400"/>
              <a:t>类的对象</a:t>
            </a:r>
          </a:p>
          <a:p>
            <a:pPr lvl="1" eaLnBrk="1" hangingPunct="1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string(const string&amp; rhs);  </a:t>
            </a:r>
            <a:r>
              <a:rPr lang="en-US" altLang="zh-CN" sz="2400"/>
              <a:t>//</a:t>
            </a:r>
            <a:r>
              <a:rPr lang="zh-CN" altLang="en-US" sz="2400"/>
              <a:t>拷贝构造函数</a:t>
            </a:r>
          </a:p>
          <a:p>
            <a:pPr eaLnBrk="1" hangingPunct="1"/>
            <a:r>
              <a:rPr lang="zh-CN" altLang="en-US" sz="2400"/>
              <a:t>例：</a:t>
            </a:r>
          </a:p>
          <a:p>
            <a:pPr lvl="1" eaLnBrk="1" hangingPunct="1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string s1;</a:t>
            </a:r>
            <a:r>
              <a:rPr lang="en-US" altLang="zh-CN" sz="2400"/>
              <a:t>	 	//</a:t>
            </a:r>
            <a:r>
              <a:rPr lang="zh-CN" altLang="en-US" sz="2400"/>
              <a:t>建立一个空字符串</a:t>
            </a:r>
          </a:p>
          <a:p>
            <a:pPr lvl="1" eaLnBrk="1" hangingPunct="1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string s2 = “abc”;  </a:t>
            </a:r>
            <a:r>
              <a:rPr lang="en-US" altLang="zh-CN" sz="2400"/>
              <a:t>//</a:t>
            </a:r>
            <a:r>
              <a:rPr lang="zh-CN" altLang="en-US" sz="2400"/>
              <a:t>用常量建立一个初值为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abc”</a:t>
            </a:r>
            <a:r>
              <a:rPr lang="zh-CN" altLang="en-US" sz="2400"/>
              <a:t>的字符串</a:t>
            </a:r>
          </a:p>
          <a:p>
            <a:pPr lvl="1" eaLnBrk="1" hangingPunct="1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string s3 = s2;</a:t>
            </a:r>
            <a:r>
              <a:rPr lang="en-US" altLang="zh-CN" sz="2400"/>
              <a:t>//</a:t>
            </a:r>
            <a:r>
              <a:rPr lang="zh-CN" altLang="en-US" sz="2400"/>
              <a:t>执行拷贝构造函数，用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zh-CN" altLang="en-US" sz="2400"/>
              <a:t>的值作为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s3</a:t>
            </a:r>
            <a:r>
              <a:rPr lang="zh-CN" altLang="en-US" sz="2400"/>
              <a:t>的初值</a:t>
            </a:r>
          </a:p>
        </p:txBody>
      </p:sp>
    </p:spTree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灯片编号占位符 3">
            <a:extLst>
              <a:ext uri="{FF2B5EF4-FFF2-40B4-BE49-F238E27FC236}">
                <a16:creationId xmlns:a16="http://schemas.microsoft.com/office/drawing/2014/main" id="{B901ABDC-2A66-CEE0-0ADE-76C22E8F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8D6A8A1-89BB-4968-8BA7-17EE14AFD4E2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135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EDC5BF4A-83C5-8231-2303-F4E9D00354EF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字符串</a:t>
            </a:r>
          </a:p>
        </p:txBody>
      </p:sp>
      <p:sp>
        <p:nvSpPr>
          <p:cNvPr id="209924" name="标题 1">
            <a:extLst>
              <a:ext uri="{FF2B5EF4-FFF2-40B4-BE49-F238E27FC236}">
                <a16:creationId xmlns:a16="http://schemas.microsoft.com/office/drawing/2014/main" id="{48E6BE0D-56DB-ABAF-C25D-1E2B0754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6.6.2 string</a:t>
            </a:r>
            <a:r>
              <a:rPr lang="zh-CN" altLang="en-US"/>
              <a:t>类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26DC46-F02B-82A4-8077-11FD2CC95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sz="2000" dirty="0"/>
              <a:t>常用操作符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/>
              <a:t>s + t	</a:t>
            </a:r>
            <a:r>
              <a:rPr lang="zh-CN" altLang="en-US" sz="1800" dirty="0"/>
              <a:t>将串</a:t>
            </a:r>
            <a:r>
              <a:rPr lang="en-US" altLang="zh-CN" sz="1800" dirty="0"/>
              <a:t>s</a:t>
            </a:r>
            <a:r>
              <a:rPr lang="zh-CN" altLang="en-US" sz="1800" dirty="0"/>
              <a:t>和</a:t>
            </a:r>
            <a:r>
              <a:rPr lang="en-US" altLang="zh-CN" sz="1800" dirty="0"/>
              <a:t>t</a:t>
            </a:r>
            <a:r>
              <a:rPr lang="zh-CN" altLang="en-US" sz="1800" dirty="0"/>
              <a:t>连接成一个新串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/>
              <a:t>s = t	</a:t>
            </a:r>
            <a:r>
              <a:rPr lang="zh-CN" altLang="en-US" sz="1800" dirty="0"/>
              <a:t>用</a:t>
            </a:r>
            <a:r>
              <a:rPr lang="en-US" altLang="zh-CN" sz="1800" dirty="0"/>
              <a:t>t</a:t>
            </a:r>
            <a:r>
              <a:rPr lang="zh-CN" altLang="en-US" sz="1800" dirty="0"/>
              <a:t>更新</a:t>
            </a:r>
            <a:r>
              <a:rPr lang="en-US" altLang="zh-CN" sz="1800" dirty="0"/>
              <a:t>s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/>
              <a:t>s == t	</a:t>
            </a:r>
            <a:r>
              <a:rPr lang="zh-CN" altLang="en-US" sz="1800" dirty="0"/>
              <a:t>判断</a:t>
            </a:r>
            <a:r>
              <a:rPr lang="en-US" altLang="zh-CN" sz="1800" dirty="0"/>
              <a:t>s</a:t>
            </a:r>
            <a:r>
              <a:rPr lang="zh-CN" altLang="en-US" sz="1800" dirty="0"/>
              <a:t>与</a:t>
            </a:r>
            <a:r>
              <a:rPr lang="en-US" altLang="zh-CN" sz="1800" dirty="0"/>
              <a:t>t</a:t>
            </a:r>
            <a:r>
              <a:rPr lang="zh-CN" altLang="en-US" sz="1800" dirty="0"/>
              <a:t>是否相等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/>
              <a:t>s != t	</a:t>
            </a:r>
            <a:r>
              <a:rPr lang="zh-CN" altLang="en-US" sz="1800" dirty="0"/>
              <a:t>判断</a:t>
            </a:r>
            <a:r>
              <a:rPr lang="en-US" altLang="zh-CN" sz="1800" dirty="0"/>
              <a:t>s</a:t>
            </a:r>
            <a:r>
              <a:rPr lang="zh-CN" altLang="en-US" sz="1800" dirty="0"/>
              <a:t>与</a:t>
            </a:r>
            <a:r>
              <a:rPr lang="en-US" altLang="zh-CN" sz="1800" dirty="0"/>
              <a:t>t</a:t>
            </a:r>
            <a:r>
              <a:rPr lang="zh-CN" altLang="en-US" sz="1800" dirty="0"/>
              <a:t>是否不等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/>
              <a:t>s &lt; t	</a:t>
            </a:r>
            <a:r>
              <a:rPr lang="zh-CN" altLang="en-US" sz="1800" dirty="0"/>
              <a:t>判断</a:t>
            </a:r>
            <a:r>
              <a:rPr lang="en-US" altLang="zh-CN" sz="1800" dirty="0"/>
              <a:t>s</a:t>
            </a:r>
            <a:r>
              <a:rPr lang="zh-CN" altLang="en-US" sz="1800" dirty="0"/>
              <a:t>是否小于</a:t>
            </a:r>
            <a:r>
              <a:rPr lang="en-US" altLang="zh-CN" sz="1800" dirty="0"/>
              <a:t>t</a:t>
            </a:r>
            <a:r>
              <a:rPr lang="zh-CN" altLang="en-US" sz="1800" dirty="0"/>
              <a:t>（按字典顺序比较）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/>
              <a:t>s &lt;= t	</a:t>
            </a:r>
            <a:r>
              <a:rPr lang="zh-CN" altLang="en-US" sz="1800" dirty="0"/>
              <a:t>判断</a:t>
            </a:r>
            <a:r>
              <a:rPr lang="en-US" altLang="zh-CN" sz="1800" dirty="0"/>
              <a:t>s</a:t>
            </a:r>
            <a:r>
              <a:rPr lang="zh-CN" altLang="en-US" sz="1800" dirty="0"/>
              <a:t>是否小于或等于</a:t>
            </a:r>
            <a:r>
              <a:rPr lang="en-US" altLang="zh-CN" sz="1800" dirty="0"/>
              <a:t>t </a:t>
            </a:r>
            <a:r>
              <a:rPr lang="zh-CN" altLang="en-US" sz="1800" dirty="0"/>
              <a:t>（按字典顺序比较）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/>
              <a:t>s &gt; t	</a:t>
            </a:r>
            <a:r>
              <a:rPr lang="zh-CN" altLang="en-US" sz="1800" dirty="0"/>
              <a:t>判断</a:t>
            </a:r>
            <a:r>
              <a:rPr lang="en-US" altLang="zh-CN" sz="1800" dirty="0"/>
              <a:t>s</a:t>
            </a:r>
            <a:r>
              <a:rPr lang="zh-CN" altLang="en-US" sz="1800" dirty="0"/>
              <a:t>是否大于</a:t>
            </a:r>
            <a:r>
              <a:rPr lang="en-US" altLang="zh-CN" sz="1800" dirty="0"/>
              <a:t>t </a:t>
            </a:r>
            <a:r>
              <a:rPr lang="zh-CN" altLang="en-US" sz="1800" dirty="0"/>
              <a:t>（按字典顺序比较）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/>
              <a:t>s &gt;= t	</a:t>
            </a:r>
            <a:r>
              <a:rPr lang="zh-CN" altLang="en-US" sz="1800" dirty="0"/>
              <a:t>判断</a:t>
            </a:r>
            <a:r>
              <a:rPr lang="en-US" altLang="zh-CN" sz="1800" dirty="0"/>
              <a:t>s</a:t>
            </a:r>
            <a:r>
              <a:rPr lang="zh-CN" altLang="en-US" sz="1800" dirty="0"/>
              <a:t>是否大于或等于</a:t>
            </a:r>
            <a:r>
              <a:rPr lang="en-US" altLang="zh-CN" sz="1800" dirty="0"/>
              <a:t>t </a:t>
            </a:r>
            <a:r>
              <a:rPr lang="zh-CN" altLang="en-US" sz="1800" dirty="0"/>
              <a:t>（按字典顺序比较）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/>
              <a:t>s[i]	</a:t>
            </a:r>
            <a:r>
              <a:rPr lang="zh-CN" altLang="en-US" sz="1800" dirty="0"/>
              <a:t>访问串中下标为</a:t>
            </a:r>
            <a:r>
              <a:rPr lang="en-US" altLang="zh-CN" sz="1800" dirty="0"/>
              <a:t>i</a:t>
            </a:r>
            <a:r>
              <a:rPr lang="zh-CN" altLang="en-US" sz="1800" dirty="0"/>
              <a:t>的字符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sz="2000" dirty="0"/>
              <a:t>例：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string s1 </a:t>
            </a:r>
            <a:r>
              <a:rPr lang="en-US" altLang="zh-CN" sz="1800">
                <a:latin typeface="Times New Roman" pitchFamily="18" charset="0"/>
                <a:cs typeface="Times New Roman" pitchFamily="18" charset="0"/>
              </a:rPr>
              <a:t>= "abc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en-US" altLang="zh-CN" sz="180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s2 </a:t>
            </a:r>
            <a:r>
              <a:rPr lang="en-US" altLang="zh-CN" sz="1800">
                <a:latin typeface="Times New Roman" pitchFamily="18" charset="0"/>
                <a:cs typeface="Times New Roman" pitchFamily="18" charset="0"/>
              </a:rPr>
              <a:t>= "def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en-US" altLang="zh-CN" sz="1800">
                <a:latin typeface="Times New Roman" pitchFamily="18" charset="0"/>
                <a:cs typeface="Times New Roman" pitchFamily="18" charset="0"/>
              </a:rPr>
              <a:t>;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string s3 = s1 + s2;</a:t>
            </a:r>
            <a:r>
              <a:rPr lang="en-US" altLang="zh-CN" sz="1800" dirty="0"/>
              <a:t>	//</a:t>
            </a:r>
            <a:r>
              <a:rPr lang="zh-CN" altLang="en-US" sz="1800"/>
              <a:t>结果是</a:t>
            </a:r>
            <a:r>
              <a:rPr lang="en-US" altLang="zh-CN" sz="1800">
                <a:latin typeface="Times New Roman" pitchFamily="18" charset="0"/>
                <a:cs typeface="Times New Roman" pitchFamily="18" charset="0"/>
              </a:rPr>
              <a:t>"abcdef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bool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s4 = (s1 &lt; s2);</a:t>
            </a:r>
            <a:r>
              <a:rPr lang="en-US" altLang="zh-CN" sz="1800" dirty="0"/>
              <a:t>	//</a:t>
            </a:r>
            <a:r>
              <a:rPr lang="zh-CN" altLang="en-US" sz="1800" dirty="0"/>
              <a:t>结果是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true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char s5 = s2[1];</a:t>
            </a:r>
            <a:r>
              <a:rPr lang="en-US" altLang="zh-CN" sz="1800" dirty="0"/>
              <a:t>	//</a:t>
            </a:r>
            <a:r>
              <a:rPr lang="zh-CN" altLang="en-US" sz="1800"/>
              <a:t>结果是</a:t>
            </a:r>
            <a:r>
              <a:rPr lang="en-US" altLang="zh-CN" sz="1800">
                <a:latin typeface="Times New Roman" pitchFamily="18" charset="0"/>
                <a:cs typeface="Times New Roman" pitchFamily="18" charset="0"/>
              </a:rPr>
              <a:t>'e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'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altLang="zh-CN" sz="1800" dirty="0"/>
          </a:p>
        </p:txBody>
      </p:sp>
    </p:spTree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标题 1">
            <a:extLst>
              <a:ext uri="{FF2B5EF4-FFF2-40B4-BE49-F238E27FC236}">
                <a16:creationId xmlns:a16="http://schemas.microsoft.com/office/drawing/2014/main" id="{23F0194E-2C0E-F7BC-0816-3679B7B4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6-23 string</a:t>
            </a:r>
            <a:r>
              <a:rPr lang="zh-CN" altLang="en-US"/>
              <a:t>类应用举例</a:t>
            </a:r>
          </a:p>
        </p:txBody>
      </p:sp>
      <p:sp>
        <p:nvSpPr>
          <p:cNvPr id="211971" name="灯片编号占位符 3">
            <a:extLst>
              <a:ext uri="{FF2B5EF4-FFF2-40B4-BE49-F238E27FC236}">
                <a16:creationId xmlns:a16="http://schemas.microsoft.com/office/drawing/2014/main" id="{22B1DF10-6CEF-DCA9-8DBC-5EB4C44D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5124318-981E-4CBC-8284-37E862DE0DD7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136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211972" name="内容占位符 1">
            <a:extLst>
              <a:ext uri="{FF2B5EF4-FFF2-40B4-BE49-F238E27FC236}">
                <a16:creationId xmlns:a16="http://schemas.microsoft.com/office/drawing/2014/main" id="{3EB08B2B-791E-08A3-A725-838DB2DCB58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&lt;string&gt;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//</a:t>
            </a:r>
            <a:r>
              <a:rPr lang="zh-CN" altLang="en-US" sz="2000">
                <a:latin typeface="Consolas" panose="020B0609020204030204" pitchFamily="49" charset="0"/>
              </a:rPr>
              <a:t>根据</a:t>
            </a:r>
            <a:r>
              <a:rPr lang="en-US" altLang="zh-CN" sz="2000">
                <a:latin typeface="Consolas" panose="020B0609020204030204" pitchFamily="49" charset="0"/>
              </a:rPr>
              <a:t>value</a:t>
            </a:r>
            <a:r>
              <a:rPr lang="zh-CN" altLang="en-US" sz="2000">
                <a:latin typeface="Consolas" panose="020B0609020204030204" pitchFamily="49" charset="0"/>
              </a:rPr>
              <a:t>的值输出</a:t>
            </a:r>
            <a:r>
              <a:rPr lang="en-US" altLang="zh-CN" sz="2000">
                <a:latin typeface="Consolas" panose="020B0609020204030204" pitchFamily="49" charset="0"/>
              </a:rPr>
              <a:t>true</a:t>
            </a:r>
            <a:r>
              <a:rPr lang="zh-CN" altLang="en-US" sz="2000">
                <a:latin typeface="Consolas" panose="020B0609020204030204" pitchFamily="49" charset="0"/>
              </a:rPr>
              <a:t>或</a:t>
            </a:r>
            <a:r>
              <a:rPr lang="en-US" altLang="zh-CN" sz="2000">
                <a:latin typeface="Consolas" panose="020B0609020204030204" pitchFamily="49" charset="0"/>
              </a:rPr>
              <a:t>false</a:t>
            </a:r>
            <a:r>
              <a:rPr lang="zh-CN" altLang="en-US" sz="2000">
                <a:latin typeface="Consolas" panose="020B0609020204030204" pitchFamily="49" charset="0"/>
              </a:rPr>
              <a:t>，</a:t>
            </a:r>
            <a:r>
              <a:rPr lang="en-US" altLang="zh-CN" sz="2000">
                <a:latin typeface="Consolas" panose="020B0609020204030204" pitchFamily="49" charset="0"/>
              </a:rPr>
              <a:t>title</a:t>
            </a:r>
            <a:r>
              <a:rPr lang="zh-CN" altLang="en-US" sz="2000">
                <a:latin typeface="Consolas" panose="020B0609020204030204" pitchFamily="49" charset="0"/>
              </a:rPr>
              <a:t>为提示文字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inline void test(const char *title, bool value)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title &lt;&lt; " returns " &lt;&lt; (value ? "true" : "false")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4FF1A06F-0631-A2DA-A917-FDB6334515BC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8029575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字符串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6.6.2 string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类</a:t>
            </a:r>
          </a:p>
        </p:txBody>
      </p:sp>
    </p:spTree>
  </p:cSld>
  <p:clrMapOvr>
    <a:masterClrMapping/>
  </p:clrMapOvr>
  <p:transition spd="slow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标题 1">
            <a:extLst>
              <a:ext uri="{FF2B5EF4-FFF2-40B4-BE49-F238E27FC236}">
                <a16:creationId xmlns:a16="http://schemas.microsoft.com/office/drawing/2014/main" id="{1A3276D1-98BA-C126-F839-B4F58AF7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6-23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212995" name="灯片编号占位符 3">
            <a:extLst>
              <a:ext uri="{FF2B5EF4-FFF2-40B4-BE49-F238E27FC236}">
                <a16:creationId xmlns:a16="http://schemas.microsoft.com/office/drawing/2014/main" id="{8EDBE404-5FE3-8DE2-D454-CCA9563E3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3B5CBD9-B157-4514-AB49-39B3978B2906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137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212996" name="内容占位符 1">
            <a:extLst>
              <a:ext uri="{FF2B5EF4-FFF2-40B4-BE49-F238E27FC236}">
                <a16:creationId xmlns:a16="http://schemas.microsoft.com/office/drawing/2014/main" id="{67A74CF7-E521-3685-AE70-14ADA8EDECE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2000">
                <a:latin typeface="Consolas" panose="020B0609020204030204" pitchFamily="49" charset="0"/>
              </a:rPr>
              <a:t> s1 = "DEF";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"s1 is " &lt;&lt; s1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2000">
                <a:latin typeface="Consolas" panose="020B0609020204030204" pitchFamily="49" charset="0"/>
              </a:rPr>
              <a:t> s2;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"Please enter s2: ";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cin &gt;&gt; s2;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"length of s2: " &lt;&lt; s2.length()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//</a:t>
            </a:r>
            <a:r>
              <a:rPr lang="zh-CN" altLang="en-US" sz="2000">
                <a:latin typeface="Consolas" panose="020B0609020204030204" pitchFamily="49" charset="0"/>
              </a:rPr>
              <a:t>比较运算符的测试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test("s1 &lt;= \"ABC\"", s1 &lt;= "ABC"); 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test("\"DEF\" &lt;= s1", "DEF" &lt;= s1);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//</a:t>
            </a:r>
            <a:r>
              <a:rPr lang="zh-CN" altLang="en-US" sz="2000">
                <a:latin typeface="Consolas" panose="020B0609020204030204" pitchFamily="49" charset="0"/>
              </a:rPr>
              <a:t>连接运算符的测试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s2 += s1;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"s2 = s2 + s1: " &lt;&lt; s2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"length of s2: " &lt;&lt; s2.length()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53B7C977-93BA-2B1F-664D-6692A575E63B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8029575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字符串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6.6.2 string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类</a:t>
            </a:r>
          </a:p>
        </p:txBody>
      </p:sp>
    </p:spTree>
  </p:cSld>
  <p:clrMapOvr>
    <a:masterClrMapping/>
  </p:clrMapOvr>
  <p:transition spd="slow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标题 1">
            <a:extLst>
              <a:ext uri="{FF2B5EF4-FFF2-40B4-BE49-F238E27FC236}">
                <a16:creationId xmlns:a16="http://schemas.microsoft.com/office/drawing/2014/main" id="{438CB2C8-D8DD-35F8-3342-E2A7214B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用</a:t>
            </a:r>
            <a:r>
              <a:rPr lang="en-US" altLang="zh-CN"/>
              <a:t>getline</a:t>
            </a:r>
            <a:r>
              <a:rPr lang="zh-CN" altLang="en-US"/>
              <a:t>输入整行字符串</a:t>
            </a:r>
          </a:p>
        </p:txBody>
      </p:sp>
      <p:sp>
        <p:nvSpPr>
          <p:cNvPr id="214019" name="灯片编号占位符 3">
            <a:extLst>
              <a:ext uri="{FF2B5EF4-FFF2-40B4-BE49-F238E27FC236}">
                <a16:creationId xmlns:a16="http://schemas.microsoft.com/office/drawing/2014/main" id="{C763F454-6F25-2E0D-BAB6-B7560233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9ED484F-8221-4716-8650-77F434919B69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138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214020" name="内容占位符 1">
            <a:extLst>
              <a:ext uri="{FF2B5EF4-FFF2-40B4-BE49-F238E27FC236}">
                <a16:creationId xmlns:a16="http://schemas.microsoft.com/office/drawing/2014/main" id="{3F47967D-35DC-2D9E-1B91-8C09E891C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/>
              <a:t>输入整行字符串</a:t>
            </a:r>
          </a:p>
          <a:p>
            <a:pPr lvl="1" eaLnBrk="1" hangingPunct="1"/>
            <a:r>
              <a:rPr lang="zh-CN" altLang="en-US" sz="2400"/>
              <a:t>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zh-CN" altLang="en-US" sz="2400"/>
              <a:t>的</a:t>
            </a:r>
            <a:r>
              <a:rPr lang="en-US" altLang="zh-CN" sz="2400"/>
              <a:t>&gt;&gt;</a:t>
            </a:r>
            <a:r>
              <a:rPr lang="zh-CN" altLang="en-US" sz="2400"/>
              <a:t>操作符输入字符串，会以空格作为分隔符，空格后的内容会在下一回输入时被读取</a:t>
            </a:r>
          </a:p>
          <a:p>
            <a:pPr lvl="1" eaLnBrk="1" hangingPunct="1"/>
            <a:r>
              <a:rPr lang="zh-CN" altLang="en-US" sz="2400"/>
              <a:t>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zh-CN" altLang="en-US" sz="2400"/>
              <a:t>头文件中的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getline</a:t>
            </a:r>
            <a:r>
              <a:rPr lang="zh-CN" altLang="en-US" sz="2400"/>
              <a:t>可以输入整行字符串，例如：</a:t>
            </a:r>
          </a:p>
          <a:p>
            <a:pPr lvl="2" eaLnBrk="1" hangingPunct="1"/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getline(cin, s2);</a:t>
            </a:r>
          </a:p>
          <a:p>
            <a:pPr eaLnBrk="1" hangingPunct="1"/>
            <a:r>
              <a:rPr lang="zh-CN" altLang="en-US" sz="2400"/>
              <a:t>以其它字符作为分隔符输入字符串</a:t>
            </a:r>
          </a:p>
          <a:p>
            <a:pPr lvl="1" eaLnBrk="1" hangingPunct="1"/>
            <a:r>
              <a:rPr lang="zh-CN" altLang="en-US" sz="2400"/>
              <a:t>输入字符串时，可以使用其它分隔符作为字符串结束的标志（例如逗号、分号）</a:t>
            </a:r>
          </a:p>
          <a:p>
            <a:pPr lvl="1" eaLnBrk="1" hangingPunct="1"/>
            <a:r>
              <a:rPr lang="zh-CN" altLang="en-US" sz="2400"/>
              <a:t>把分隔符作为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getline</a:t>
            </a:r>
            <a:r>
              <a:rPr lang="zh-CN" altLang="en-US" sz="2400"/>
              <a:t>的第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/>
              <a:t>个参数即可，例如：</a:t>
            </a:r>
          </a:p>
          <a:p>
            <a:pPr lvl="2" eaLnBrk="1" hangingPunct="1"/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getline(cin, s2, ',');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01D760B0-5D9A-93D0-DCA3-CDFF05617B65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8029575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字符串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6.6.2 string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类</a:t>
            </a:r>
          </a:p>
        </p:txBody>
      </p:sp>
    </p:spTree>
  </p:cSld>
  <p:clrMapOvr>
    <a:masterClrMapping/>
  </p:clrMapOvr>
  <p:transition spd="slow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标题 1">
            <a:extLst>
              <a:ext uri="{FF2B5EF4-FFF2-40B4-BE49-F238E27FC236}">
                <a16:creationId xmlns:a16="http://schemas.microsoft.com/office/drawing/2014/main" id="{ADA7B4C2-746D-82A3-8334-B4ED1C11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6-24 </a:t>
            </a:r>
            <a:r>
              <a:rPr lang="zh-CN" altLang="en-US"/>
              <a:t>用</a:t>
            </a:r>
            <a:r>
              <a:rPr lang="en-US" altLang="zh-CN"/>
              <a:t>getline</a:t>
            </a:r>
            <a:r>
              <a:rPr lang="zh-CN" altLang="en-US"/>
              <a:t>输入字符串</a:t>
            </a:r>
          </a:p>
        </p:txBody>
      </p:sp>
      <p:sp>
        <p:nvSpPr>
          <p:cNvPr id="215043" name="灯片编号占位符 3">
            <a:extLst>
              <a:ext uri="{FF2B5EF4-FFF2-40B4-BE49-F238E27FC236}">
                <a16:creationId xmlns:a16="http://schemas.microsoft.com/office/drawing/2014/main" id="{DB49EF28-F74E-2BB0-3C8B-73E53AB46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4C00DF9-4D9E-4B28-9D75-CB9B12E03D4C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139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215044" name="内容占位符 1">
            <a:extLst>
              <a:ext uri="{FF2B5EF4-FFF2-40B4-BE49-F238E27FC236}">
                <a16:creationId xmlns:a16="http://schemas.microsoft.com/office/drawing/2014/main" id="{15AB09D3-B080-3EA0-9B02-B288F2308AF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&lt;string&gt;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for (int i = 0; i &lt; 2; i++)	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string city, state;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getline(cin, city, ',');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getline(cin, state);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cout &lt;&lt; "City:" &lt;&lt; city &lt;&lt; “  State:" &lt;&lt; state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7E71F5EB-CC91-194E-6D7B-45A045D21520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8029575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字符串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6.6.2 string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297A3B-C161-0174-2CEE-4245A651D4FD}"/>
              </a:ext>
            </a:extLst>
          </p:cNvPr>
          <p:cNvSpPr txBox="1"/>
          <p:nvPr/>
        </p:nvSpPr>
        <p:spPr>
          <a:xfrm>
            <a:off x="4500563" y="5214938"/>
            <a:ext cx="4222750" cy="1323975"/>
          </a:xfrm>
          <a:prstGeom prst="rect">
            <a:avLst/>
          </a:prstGeom>
          <a:solidFill>
            <a:srgbClr val="FFFF66"/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1600" dirty="0">
                <a:solidFill>
                  <a:srgbClr val="C00000"/>
                </a:solidFill>
                <a:latin typeface="+mn-ea"/>
                <a:ea typeface="+mn-ea"/>
              </a:rPr>
              <a:t>运行结果：</a:t>
            </a:r>
            <a:endParaRPr lang="en-US" sz="1600" dirty="0">
              <a:solidFill>
                <a:srgbClr val="C0000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sz="1600" dirty="0" err="1">
                <a:solidFill>
                  <a:srgbClr val="C00000"/>
                </a:solidFill>
                <a:latin typeface="+mn-ea"/>
                <a:ea typeface="+mn-ea"/>
              </a:rPr>
              <a:t>Beijing,China</a:t>
            </a:r>
            <a:endParaRPr lang="zh-CN" altLang="en-US" sz="1600" dirty="0">
              <a:solidFill>
                <a:srgbClr val="C0000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sz="1600" dirty="0">
                <a:solidFill>
                  <a:srgbClr val="C00000"/>
                </a:solidFill>
                <a:latin typeface="+mn-ea"/>
                <a:ea typeface="+mn-ea"/>
              </a:rPr>
              <a:t>City: Beijing   State: China</a:t>
            </a:r>
            <a:endParaRPr lang="zh-CN" altLang="en-US" sz="1600" dirty="0">
              <a:solidFill>
                <a:srgbClr val="C0000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sz="1600" dirty="0">
                <a:solidFill>
                  <a:srgbClr val="C00000"/>
                </a:solidFill>
                <a:latin typeface="+mn-ea"/>
                <a:ea typeface="+mn-ea"/>
              </a:rPr>
              <a:t>San </a:t>
            </a:r>
            <a:r>
              <a:rPr lang="en-US" sz="1600" dirty="0" err="1">
                <a:solidFill>
                  <a:srgbClr val="C00000"/>
                </a:solidFill>
                <a:latin typeface="+mn-ea"/>
                <a:ea typeface="+mn-ea"/>
              </a:rPr>
              <a:t>Francisco,the</a:t>
            </a:r>
            <a:r>
              <a:rPr lang="en-US" sz="1600" dirty="0">
                <a:solidFill>
                  <a:srgbClr val="C00000"/>
                </a:solidFill>
                <a:latin typeface="+mn-ea"/>
                <a:ea typeface="+mn-ea"/>
              </a:rPr>
              <a:t> United States</a:t>
            </a:r>
            <a:endParaRPr lang="zh-CN" altLang="en-US" sz="1600" dirty="0">
              <a:solidFill>
                <a:srgbClr val="C0000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sz="1600" dirty="0">
                <a:solidFill>
                  <a:srgbClr val="C00000"/>
                </a:solidFill>
                <a:latin typeface="+mn-ea"/>
                <a:ea typeface="+mn-ea"/>
              </a:rPr>
              <a:t>City: San Francisco   State: the United States</a:t>
            </a:r>
            <a:endParaRPr lang="zh-CN" altLang="en-US" sz="16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EE3BC371-CB4A-09CC-50FA-248A836F5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例 </a:t>
            </a:r>
            <a:r>
              <a:rPr kumimoji="1" lang="en-US" altLang="zh-CN"/>
              <a:t>(</a:t>
            </a:r>
            <a:r>
              <a:rPr kumimoji="1" lang="zh-CN" altLang="en-US"/>
              <a:t>续</a:t>
            </a:r>
            <a:r>
              <a:rPr kumimoji="1" lang="en-US" altLang="zh-CN"/>
              <a:t>)</a:t>
            </a:r>
            <a:endParaRPr lang="zh-CN" altLang="en-US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9FCAE06C-EFE2-3295-69AD-E40CF63EF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775" y="368300"/>
            <a:ext cx="6589713" cy="6488113"/>
          </a:xfrm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noProof="1">
                <a:latin typeface="Consolas" panose="020B0609020204030204" pitchFamily="49" charset="0"/>
              </a:rPr>
              <a:t>#</a:t>
            </a:r>
            <a:r>
              <a:rPr lang="en-US" altLang="zh-CN" sz="1800" noProof="1">
                <a:latin typeface="Consolas" panose="020B0609020204030204" pitchFamily="49" charset="0"/>
              </a:rPr>
              <a:t>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>
                <a:latin typeface="Consolas" panose="020B0609020204030204" pitchFamily="49" charset="0"/>
              </a:rPr>
              <a:t>using namespace std;</a:t>
            </a:r>
            <a:endParaRPr lang="en-US" altLang="zh-CN" sz="1800" noProof="1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  const char</a:t>
            </a:r>
            <a:r>
              <a:rPr lang="en-US" altLang="zh-CN" sz="1800">
                <a:latin typeface="Consolas" panose="020B0609020204030204" pitchFamily="49" charset="0"/>
              </a:rPr>
              <a:t> </a:t>
            </a:r>
            <a:r>
              <a:rPr lang="en-US" altLang="zh-CN" sz="1800" noProof="1">
                <a:latin typeface="Consolas" panose="020B0609020204030204" pitchFamily="49" charset="0"/>
              </a:rPr>
              <a:t>KEY[ ] = {'a','c','b','a','d'};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  const int NUM_QUES = 5;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>
                <a:latin typeface="Consolas" panose="020B0609020204030204" pitchFamily="49" charset="0"/>
              </a:rPr>
              <a:t>  </a:t>
            </a:r>
            <a:r>
              <a:rPr lang="en-US" altLang="zh-CN" sz="1800" noProof="1">
                <a:latin typeface="Consolas" panose="020B0609020204030204" pitchFamily="49" charset="0"/>
              </a:rPr>
              <a:t>char c;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>
                <a:latin typeface="Consolas" panose="020B0609020204030204" pitchFamily="49" charset="0"/>
              </a:rPr>
              <a:t>  </a:t>
            </a:r>
            <a:r>
              <a:rPr lang="en-US" altLang="zh-CN" sz="1800" noProof="1">
                <a:latin typeface="Consolas" panose="020B0609020204030204" pitchFamily="49" charset="0"/>
              </a:rPr>
              <a:t>int</a:t>
            </a:r>
            <a:r>
              <a:rPr lang="en-US" altLang="zh-CN" sz="1800">
                <a:latin typeface="Consolas" panose="020B0609020204030204" pitchFamily="49" charset="0"/>
              </a:rPr>
              <a:t> </a:t>
            </a:r>
            <a:r>
              <a:rPr lang="en-US" altLang="zh-CN" sz="1800" noProof="1">
                <a:latin typeface="Consolas" panose="020B0609020204030204" pitchFamily="49" charset="0"/>
              </a:rPr>
              <a:t>ques = 0, numCorrect =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>
                <a:latin typeface="Consolas" panose="020B0609020204030204" pitchFamily="49" charset="0"/>
              </a:rPr>
              <a:t>  </a:t>
            </a:r>
            <a:r>
              <a:rPr lang="en-US" altLang="zh-CN" sz="1800" noProof="1">
                <a:latin typeface="Consolas" panose="020B0609020204030204" pitchFamily="49" charset="0"/>
              </a:rPr>
              <a:t>cout &lt;&lt; "Enter the " &lt;&lt; NUM_QUES &lt;&lt; 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		" question tests:" &lt;&lt; endl;</a:t>
            </a:r>
            <a:endParaRPr lang="en-US" altLang="zh-CN" sz="18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>
                <a:latin typeface="Consolas" panose="020B0609020204030204" pitchFamily="49" charset="0"/>
              </a:rPr>
              <a:t>  </a:t>
            </a:r>
            <a:r>
              <a:rPr lang="en-US" altLang="zh-CN" sz="1800" noProof="1">
                <a:latin typeface="Consolas" panose="020B0609020204030204" pitchFamily="49" charset="0"/>
              </a:rPr>
              <a:t>while(cin.get(c))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    if(c != '\n')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	</a:t>
            </a:r>
            <a:r>
              <a:rPr lang="en-US" altLang="zh-CN" sz="1800">
                <a:latin typeface="Consolas" panose="020B0609020204030204" pitchFamily="49" charset="0"/>
              </a:rPr>
              <a:t>    </a:t>
            </a:r>
            <a:r>
              <a:rPr lang="en-US" altLang="zh-CN" sz="1800" noProof="1">
                <a:latin typeface="Consolas" panose="020B0609020204030204" pitchFamily="49" charset="0"/>
              </a:rPr>
              <a:t>if(c == key[ques])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         numCorrect++;</a:t>
            </a:r>
            <a:r>
              <a:rPr lang="en-US" altLang="zh-CN" sz="1800">
                <a:latin typeface="Consolas" panose="020B0609020204030204" pitchFamily="49" charset="0"/>
              </a:rPr>
              <a:t> </a:t>
            </a:r>
            <a:r>
              <a:rPr lang="en-US" altLang="zh-CN" sz="1800" noProof="1">
                <a:latin typeface="Consolas" panose="020B0609020204030204" pitchFamily="49" charset="0"/>
              </a:rPr>
              <a:t>cout &lt;&lt; " ";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       } else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         cout&lt;&lt;"*";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       ques++;</a:t>
            </a:r>
            <a:endParaRPr lang="en-US" altLang="zh-CN" sz="18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>
                <a:latin typeface="Consolas" panose="020B0609020204030204" pitchFamily="49" charset="0"/>
              </a:rPr>
              <a:t>    } </a:t>
            </a:r>
            <a:r>
              <a:rPr lang="en-US" altLang="zh-CN" sz="1800" noProof="1">
                <a:latin typeface="Consolas" panose="020B0609020204030204" pitchFamily="49" charset="0"/>
              </a:rPr>
              <a:t>else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      cout &lt;&lt; " Score</a:t>
            </a:r>
            <a:r>
              <a:rPr lang="en-US" altLang="zh-CN" sz="1800">
                <a:latin typeface="Consolas" panose="020B0609020204030204" pitchFamily="49" charset="0"/>
              </a:rPr>
              <a:t> "</a:t>
            </a:r>
            <a:r>
              <a:rPr lang="en-US" altLang="zh-CN" sz="1800" noProof="1">
                <a:latin typeface="Consolas" panose="020B0609020204030204" pitchFamily="49" charset="0"/>
              </a:rPr>
              <a:t> &lt;&lt; static_cast&lt;float&gt;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			(numCorrect)/NUM_QUES*100 &lt;&lt; "%";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>
                <a:latin typeface="Consolas" panose="020B0609020204030204" pitchFamily="49" charset="0"/>
              </a:rPr>
              <a:t>      </a:t>
            </a:r>
            <a:r>
              <a:rPr lang="en-US" altLang="zh-CN" sz="1800" noProof="1">
                <a:latin typeface="Consolas" panose="020B0609020204030204" pitchFamily="49" charset="0"/>
              </a:rPr>
              <a:t>ques = 0; </a:t>
            </a:r>
            <a:endParaRPr lang="en-US" altLang="zh-CN" sz="18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>
                <a:latin typeface="Consolas" panose="020B0609020204030204" pitchFamily="49" charset="0"/>
              </a:rPr>
              <a:t>      </a:t>
            </a:r>
            <a:r>
              <a:rPr lang="en-US" altLang="zh-CN" sz="1800" noProof="1">
                <a:latin typeface="Consolas" panose="020B0609020204030204" pitchFamily="49" charset="0"/>
              </a:rPr>
              <a:t>numCorrect =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>
                <a:latin typeface="Consolas" panose="020B0609020204030204" pitchFamily="49" charset="0"/>
              </a:rPr>
              <a:t>      </a:t>
            </a:r>
            <a:r>
              <a:rPr lang="en-US" altLang="zh-CN" sz="1800" noProof="1">
                <a:latin typeface="Consolas" panose="020B0609020204030204" pitchFamily="49" charset="0"/>
              </a:rPr>
              <a:t>cout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    } 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  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  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7892" name="灯片编号占位符 3">
            <a:extLst>
              <a:ext uri="{FF2B5EF4-FFF2-40B4-BE49-F238E27FC236}">
                <a16:creationId xmlns:a16="http://schemas.microsoft.com/office/drawing/2014/main" id="{DAE6B54E-FAFF-CE81-402A-7561C1EF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5002C76-78EF-4269-B48D-8AAD868A10C3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7E16DC54-4EA5-8C0F-4E02-0FA0CD4A157A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数组的存储与初始化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标题 1">
            <a:extLst>
              <a:ext uri="{FF2B5EF4-FFF2-40B4-BE49-F238E27FC236}">
                <a16:creationId xmlns:a16="http://schemas.microsoft.com/office/drawing/2014/main" id="{B06C5C89-106E-7AA9-91B6-E634E751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小结</a:t>
            </a:r>
          </a:p>
        </p:txBody>
      </p:sp>
      <p:sp>
        <p:nvSpPr>
          <p:cNvPr id="216067" name="灯片编号占位符 3">
            <a:extLst>
              <a:ext uri="{FF2B5EF4-FFF2-40B4-BE49-F238E27FC236}">
                <a16:creationId xmlns:a16="http://schemas.microsoft.com/office/drawing/2014/main" id="{B80B927D-9BB5-EB1C-2EC3-F0181AC5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5DC6C9E-D197-4218-B018-AE20267163FD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140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216068" name="内容占位符 2">
            <a:extLst>
              <a:ext uri="{FF2B5EF4-FFF2-40B4-BE49-F238E27FC236}">
                <a16:creationId xmlns:a16="http://schemas.microsoft.com/office/drawing/2014/main" id="{50515DCC-E12B-D89E-0C60-51451D5EE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主要内容</a:t>
            </a:r>
          </a:p>
          <a:p>
            <a:pPr lvl="1" eaLnBrk="1" hangingPunct="1"/>
            <a:r>
              <a:rPr lang="zh-CN" altLang="en-US" sz="2400" dirty="0"/>
              <a:t>数组、指针、动态存储分配、指针与数组、指针与函数、字符串</a:t>
            </a:r>
          </a:p>
          <a:p>
            <a:pPr eaLnBrk="1" hangingPunct="1"/>
            <a:r>
              <a:rPr lang="zh-CN" altLang="en-US" dirty="0"/>
              <a:t>达到的目标</a:t>
            </a:r>
          </a:p>
          <a:p>
            <a:pPr lvl="1" eaLnBrk="1" hangingPunct="1"/>
            <a:r>
              <a:rPr lang="zh-CN" altLang="en-US" sz="2400" dirty="0"/>
              <a:t>理解数组、指针的概念，掌握定义和使用方法，掌握动态存储分配技术，会使用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zh-CN" altLang="en-US" sz="2400" dirty="0"/>
              <a:t>类。</a:t>
            </a:r>
            <a:endParaRPr lang="en-US" altLang="zh-CN" sz="2400" dirty="0"/>
          </a:p>
          <a:p>
            <a:pPr eaLnBrk="1" hangingPunct="1"/>
            <a:r>
              <a:rPr lang="zh-CN" altLang="en-US" sz="2600" dirty="0"/>
              <a:t>作业</a:t>
            </a:r>
            <a:r>
              <a:rPr lang="zh-CN" altLang="en-US" sz="2400" dirty="0"/>
              <a:t> </a:t>
            </a:r>
            <a:r>
              <a:rPr lang="en-US" altLang="zh-CN" sz="2400"/>
              <a:t>6.1-6.9</a:t>
            </a:r>
            <a:endParaRPr lang="en-US" altLang="zh-CN" sz="260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3">
            <a:extLst>
              <a:ext uri="{FF2B5EF4-FFF2-40B4-BE49-F238E27FC236}">
                <a16:creationId xmlns:a16="http://schemas.microsoft.com/office/drawing/2014/main" id="{92BCC648-CF79-27B6-B247-352A6166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BD0B553-4717-4B82-AC15-3FB5FE79B883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ED4B37E0-20ED-3129-22EA-09A0C9B45DD8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数组的存储与初始化</a:t>
            </a:r>
          </a:p>
        </p:txBody>
      </p:sp>
      <p:sp>
        <p:nvSpPr>
          <p:cNvPr id="39940" name="Rectangle 2">
            <a:extLst>
              <a:ext uri="{FF2B5EF4-FFF2-40B4-BE49-F238E27FC236}">
                <a16:creationId xmlns:a16="http://schemas.microsoft.com/office/drawing/2014/main" id="{D5A48BB3-2EF3-E62B-0971-1EF69E7CE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例 </a:t>
            </a:r>
            <a:r>
              <a:rPr kumimoji="1" lang="en-US" altLang="zh-CN"/>
              <a:t>(</a:t>
            </a:r>
            <a:r>
              <a:rPr kumimoji="1" lang="zh-CN" altLang="en-US"/>
              <a:t>续</a:t>
            </a:r>
            <a:r>
              <a:rPr kumimoji="1" lang="en-US" altLang="zh-CN"/>
              <a:t>)</a:t>
            </a:r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456C00-2E43-FCE1-9C50-CA5A2A97A3F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zh-CN" sz="2400" dirty="0">
                <a:latin typeface="宋体" pitchFamily="2" charset="-122"/>
              </a:rPr>
              <a:t>运行结果：</a:t>
            </a: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zh-CN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acbba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   **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Score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60%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noProof="1">
              <a:latin typeface="Consolas" pitchFamily="49" charset="0"/>
              <a:cs typeface="Consolas" pitchFamily="49" charset="0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acbad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       Score  100%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noProof="1">
              <a:latin typeface="Consolas" pitchFamily="49" charset="0"/>
              <a:cs typeface="Consolas" pitchFamily="49" charset="0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abbda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 * **  Score  40%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noProof="1">
              <a:latin typeface="Consolas" pitchFamily="49" charset="0"/>
              <a:cs typeface="Consolas" pitchFamily="49" charset="0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bdcba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*****  Score  0%</a:t>
            </a:r>
            <a:endParaRPr lang="en-US" altLang="zh-CN" sz="2000" dirty="0">
              <a:latin typeface="Consolas" pitchFamily="49" charset="0"/>
              <a:cs typeface="Consolas" pitchFamily="49" charset="0"/>
            </a:endParaRP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zh-CN" alt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3">
            <a:extLst>
              <a:ext uri="{FF2B5EF4-FFF2-40B4-BE49-F238E27FC236}">
                <a16:creationId xmlns:a16="http://schemas.microsoft.com/office/drawing/2014/main" id="{14221480-E568-B4DF-8F7F-9BE425CE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4FD09F4-2D97-45BC-A013-78970161B63B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D70ECB66-1B02-9BD2-0ED6-8B66B77EF4DD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</a:t>
            </a:r>
          </a:p>
        </p:txBody>
      </p:sp>
      <p:sp>
        <p:nvSpPr>
          <p:cNvPr id="41988" name="标题 1">
            <a:extLst>
              <a:ext uri="{FF2B5EF4-FFF2-40B4-BE49-F238E27FC236}">
                <a16:creationId xmlns:a16="http://schemas.microsoft.com/office/drawing/2014/main" id="{D30978CA-5214-55B0-537A-B5772839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6.1.3 </a:t>
            </a:r>
            <a:r>
              <a:rPr lang="zh-CN" altLang="en-US"/>
              <a:t>数组作为函数参数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0102C4-A8CD-F9FF-0A05-D62AF0A7D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数组元素作实参，与单个变量一样。</a:t>
            </a:r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数组名作参数，形、实参数都应是数</a:t>
            </a:r>
            <a:r>
              <a:rPr lang="zh-CN" altLang="en-US"/>
              <a:t>组名（实质上是地址，关于地址详见</a:t>
            </a:r>
            <a:r>
              <a:rPr lang="en-US" altLang="zh-CN"/>
              <a:t>6.2</a:t>
            </a:r>
            <a:r>
              <a:rPr lang="zh-CN" altLang="en-US"/>
              <a:t>），</a:t>
            </a:r>
            <a:r>
              <a:rPr lang="zh-CN" altLang="en-US" dirty="0"/>
              <a:t>类型要一样，传送的是数组首地址。对形参数组的改变会直接影响到实参数组。</a:t>
            </a:r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7537774C-C4F7-31BE-6BDD-95519918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例</a:t>
            </a:r>
            <a:r>
              <a:rPr kumimoji="1" lang="en-US" altLang="zh-CN"/>
              <a:t>6-2 </a:t>
            </a:r>
            <a:r>
              <a:rPr lang="zh-CN" altLang="en-US"/>
              <a:t>使用数组名作为函数参数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9CF3A8FF-AE03-3DC2-CB06-8BB44A588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457200" algn="just" eaLnBrk="1" hangingPunct="1">
              <a:lnSpc>
                <a:spcPct val="130000"/>
              </a:lnSpc>
              <a:buFont typeface="Georgia" panose="02040502050405020303" pitchFamily="18" charset="0"/>
              <a:buNone/>
            </a:pPr>
            <a:r>
              <a:rPr lang="zh-CN" altLang="en-US"/>
              <a:t>主函数中初始化一个矩阵并将每个元素都输出，然后调用子函数，分别计算每一行的元素之和，将和直接存放在每行的第一个元素中，返回主函数之后输出各行元素的和。</a:t>
            </a:r>
          </a:p>
        </p:txBody>
      </p:sp>
      <p:sp>
        <p:nvSpPr>
          <p:cNvPr id="44036" name="灯片编号占位符 3">
            <a:extLst>
              <a:ext uri="{FF2B5EF4-FFF2-40B4-BE49-F238E27FC236}">
                <a16:creationId xmlns:a16="http://schemas.microsoft.com/office/drawing/2014/main" id="{9BB11D05-614A-0584-9CFF-5D1910B9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717574C-9834-4F00-A371-0FD4C5F9EF3C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610F0B5E-6721-B6CA-2BC3-E9C714C80F60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数组作为函数参数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6C10C9FB-3E0C-AD1A-E065-E32807944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313" y="1989138"/>
            <a:ext cx="8064500" cy="4103687"/>
          </a:xfrm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void rowSum(int a[][4], int nRow) {</a:t>
            </a:r>
            <a:endParaRPr lang="en-US" altLang="en-US" sz="2000" noProof="1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000" noProof="1">
                <a:latin typeface="Consolas" panose="020B0609020204030204" pitchFamily="49" charset="0"/>
                <a:ea typeface="宋体" panose="02010600030101010101" pitchFamily="2" charset="-122"/>
              </a:rPr>
              <a:t>	</a:t>
            </a:r>
            <a:r>
              <a:rPr lang="en-US" altLang="zh-CN" sz="2000" noProof="1">
                <a:latin typeface="Consolas" panose="020B0609020204030204" pitchFamily="49" charset="0"/>
              </a:rPr>
              <a:t>for (int i = 0; i &lt; nRow; i++)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		for(int j = 1; j &lt; 4; j++)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			a[i][0] += a[i][j];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	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} 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int main() {	//</a:t>
            </a:r>
            <a:r>
              <a:rPr lang="zh-CN" altLang="en-US" sz="2000" noProof="1">
                <a:latin typeface="Consolas" panose="020B0609020204030204" pitchFamily="49" charset="0"/>
              </a:rPr>
              <a:t>主函数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noProof="1">
                <a:latin typeface="Consolas" panose="020B0609020204030204" pitchFamily="49" charset="0"/>
              </a:rPr>
              <a:t>	</a:t>
            </a:r>
            <a:r>
              <a:rPr lang="en-US" altLang="zh-CN" sz="2000" noProof="1">
                <a:latin typeface="Consolas" panose="020B0609020204030204" pitchFamily="49" charset="0"/>
              </a:rPr>
              <a:t>int table[3][4] = {{1, 2, 3, 4},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    {2, 3, 4, 5}, {3, 4, 5, 6}};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  //</a:t>
            </a:r>
            <a:r>
              <a:rPr lang="zh-CN" altLang="en-US" sz="2000" noProof="1">
                <a:latin typeface="Consolas" panose="020B0609020204030204" pitchFamily="49" charset="0"/>
              </a:rPr>
              <a:t>声明并初始化数组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zh-CN" sz="2000" noProof="1">
              <a:latin typeface="Consolas" panose="020B0609020204030204" pitchFamily="49" charset="0"/>
            </a:endParaRPr>
          </a:p>
        </p:txBody>
      </p:sp>
      <p:sp>
        <p:nvSpPr>
          <p:cNvPr id="46083" name="灯片编号占位符 3">
            <a:extLst>
              <a:ext uri="{FF2B5EF4-FFF2-40B4-BE49-F238E27FC236}">
                <a16:creationId xmlns:a16="http://schemas.microsoft.com/office/drawing/2014/main" id="{E260BB7F-9BE2-F45C-838C-C18F9711A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7E30D5B-9BC8-4365-B7FA-743023DBA1CD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46084" name="Rectangle 2">
            <a:extLst>
              <a:ext uri="{FF2B5EF4-FFF2-40B4-BE49-F238E27FC236}">
                <a16:creationId xmlns:a16="http://schemas.microsoft.com/office/drawing/2014/main" id="{48826773-A62E-111D-32BB-0FEDCEE2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例</a:t>
            </a:r>
            <a:r>
              <a:rPr kumimoji="1" lang="en-US" altLang="zh-CN"/>
              <a:t>6-2 (</a:t>
            </a:r>
            <a:r>
              <a:rPr kumimoji="1" lang="zh-CN" altLang="en-US"/>
              <a:t>续</a:t>
            </a:r>
            <a:r>
              <a:rPr kumimoji="1" lang="en-US" altLang="zh-CN"/>
              <a:t>)</a:t>
            </a:r>
            <a:endParaRPr lang="zh-CN" altLang="en-US"/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6FFC6AA0-D6E7-C8B0-9595-6220AF6BEDFF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数组作为函数参数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E45C0-3C23-012E-A20B-3EB0BE913C36}"/>
              </a:ext>
            </a:extLst>
          </p:cNvPr>
          <p:cNvSpPr txBox="1"/>
          <p:nvPr/>
        </p:nvSpPr>
        <p:spPr>
          <a:xfrm>
            <a:off x="6443663" y="4892675"/>
            <a:ext cx="2089150" cy="12001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>
                <a:latin typeface="+mn-ea"/>
                <a:ea typeface="+mn-ea"/>
              </a:rPr>
              <a:t>技巧：多维数组通常用多重嵌套循环处理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AD176AD6-3963-2DF5-4E86-8FEEF4905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313" y="1989138"/>
            <a:ext cx="8064500" cy="4103687"/>
          </a:xfrm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zh-CN" sz="2000" noProof="1">
                <a:latin typeface="Consolas" panose="020B0609020204030204" pitchFamily="49" charset="0"/>
              </a:rPr>
              <a:t> //</a:t>
            </a:r>
            <a:r>
              <a:rPr lang="zh-CN" altLang="en-US" sz="2000" noProof="1">
                <a:latin typeface="Consolas" panose="020B0609020204030204" pitchFamily="49" charset="0"/>
              </a:rPr>
              <a:t>输出数组元素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noProof="1">
                <a:latin typeface="Consolas" panose="020B0609020204030204" pitchFamily="49" charset="0"/>
              </a:rPr>
              <a:t>	</a:t>
            </a:r>
            <a:r>
              <a:rPr lang="en-US" altLang="zh-CN" sz="2000" noProof="1">
                <a:latin typeface="Consolas" panose="020B0609020204030204" pitchFamily="49" charset="0"/>
              </a:rPr>
              <a:t>for (int i = 0; i &lt; 3; i++)	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000" noProof="1">
                <a:latin typeface="Consolas" panose="020B0609020204030204" pitchFamily="49" charset="0"/>
                <a:ea typeface="宋体" panose="02010600030101010101" pitchFamily="2" charset="-122"/>
              </a:rPr>
              <a:t>		</a:t>
            </a:r>
            <a:r>
              <a:rPr lang="en-US" altLang="zh-CN" sz="2000" noProof="1">
                <a:latin typeface="Consolas" panose="020B0609020204030204" pitchFamily="49" charset="0"/>
              </a:rPr>
              <a:t>for (int j = 0; j &lt; 4; j++)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			cout &lt;&lt; table[i][j] &lt;&lt; "   ";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		cout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	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	rowSum(table, 3);	//</a:t>
            </a:r>
            <a:r>
              <a:rPr lang="zh-CN" altLang="en-US" sz="2000" noProof="1">
                <a:latin typeface="Consolas" panose="020B0609020204030204" pitchFamily="49" charset="0"/>
              </a:rPr>
              <a:t>调用子函数，计算各行和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zh-CN" sz="2000" noProof="1">
                <a:latin typeface="Consolas" panose="020B0609020204030204" pitchFamily="49" charset="0"/>
              </a:rPr>
              <a:t>  //</a:t>
            </a:r>
            <a:r>
              <a:rPr lang="zh-CN" altLang="en-US" sz="2000" noProof="1">
                <a:latin typeface="Consolas" panose="020B0609020204030204" pitchFamily="49" charset="0"/>
              </a:rPr>
              <a:t>输出计算结果</a:t>
            </a:r>
            <a:endParaRPr lang="zh-CN" altLang="zh-CN" sz="2000" noProof="1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noProof="1">
                <a:latin typeface="Consolas" panose="020B0609020204030204" pitchFamily="49" charset="0"/>
              </a:rPr>
              <a:t>	</a:t>
            </a:r>
            <a:r>
              <a:rPr lang="en-US" altLang="zh-CN" sz="2000" noProof="1">
                <a:latin typeface="Consolas" panose="020B0609020204030204" pitchFamily="49" charset="0"/>
              </a:rPr>
              <a:t>for (int i = 0; i &lt; 3; i++)	</a:t>
            </a:r>
            <a:endParaRPr lang="en-US" altLang="en-US" sz="2000" noProof="1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000" noProof="1">
                <a:latin typeface="Consolas" panose="020B0609020204030204" pitchFamily="49" charset="0"/>
                <a:ea typeface="宋体" panose="02010600030101010101" pitchFamily="2" charset="-122"/>
              </a:rPr>
              <a:t>		</a:t>
            </a:r>
            <a:r>
              <a:rPr lang="en-US" altLang="zh-CN" sz="2000" noProof="1">
                <a:latin typeface="Consolas" panose="020B0609020204030204" pitchFamily="49" charset="0"/>
              </a:rPr>
              <a:t>cout &lt;&lt; "Sum of row " &lt;&lt; i &lt;&lt; " is " &lt;&lt; table[i][0]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8131" name="灯片编号占位符 3">
            <a:extLst>
              <a:ext uri="{FF2B5EF4-FFF2-40B4-BE49-F238E27FC236}">
                <a16:creationId xmlns:a16="http://schemas.microsoft.com/office/drawing/2014/main" id="{58AA644C-067E-9F81-46AE-8D4E80F2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697C72-A86C-4F9B-8E87-77DF723056B1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48132" name="Rectangle 2">
            <a:extLst>
              <a:ext uri="{FF2B5EF4-FFF2-40B4-BE49-F238E27FC236}">
                <a16:creationId xmlns:a16="http://schemas.microsoft.com/office/drawing/2014/main" id="{3E093E3E-62C5-D8D4-5EFE-4B15202AB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例</a:t>
            </a:r>
            <a:r>
              <a:rPr kumimoji="1" lang="en-US" altLang="zh-CN"/>
              <a:t>6-2 (</a:t>
            </a:r>
            <a:r>
              <a:rPr kumimoji="1" lang="zh-CN" altLang="en-US"/>
              <a:t>续</a:t>
            </a:r>
            <a:r>
              <a:rPr kumimoji="1" lang="en-US" altLang="zh-CN"/>
              <a:t>)</a:t>
            </a:r>
            <a:endParaRPr lang="zh-CN" altLang="en-US"/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DABB6550-BFE8-7D30-CA07-942695C0867B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数组作为函数参数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>
            <a:extLst>
              <a:ext uri="{FF2B5EF4-FFF2-40B4-BE49-F238E27FC236}">
                <a16:creationId xmlns:a16="http://schemas.microsoft.com/office/drawing/2014/main" id="{8FB8C046-24DF-5216-999B-411562839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目录</a:t>
            </a:r>
          </a:p>
        </p:txBody>
      </p:sp>
      <p:sp>
        <p:nvSpPr>
          <p:cNvPr id="16387" name="Rectangle 5">
            <a:extLst>
              <a:ext uri="{FF2B5EF4-FFF2-40B4-BE49-F238E27FC236}">
                <a16:creationId xmlns:a16="http://schemas.microsoft.com/office/drawing/2014/main" id="{54FD1364-47ED-0D23-4F9E-0D1BC35B5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588" y="1785938"/>
            <a:ext cx="7467600" cy="4114800"/>
          </a:xfrm>
        </p:spPr>
        <p:txBody>
          <a:bodyPr/>
          <a:lstStyle/>
          <a:p>
            <a:pPr marL="808038" eaLnBrk="1" hangingPunct="1">
              <a:lnSpc>
                <a:spcPct val="120000"/>
              </a:lnSpc>
              <a:buFont typeface="Georgia" panose="02040502050405020303" pitchFamily="18" charset="0"/>
              <a:buNone/>
            </a:pPr>
            <a:r>
              <a:rPr lang="en-US" altLang="zh-CN"/>
              <a:t>6.1  </a:t>
            </a:r>
            <a:r>
              <a:rPr lang="zh-CN" altLang="en-US"/>
              <a:t>数组</a:t>
            </a:r>
          </a:p>
          <a:p>
            <a:pPr marL="808038" eaLnBrk="1" hangingPunct="1">
              <a:lnSpc>
                <a:spcPct val="120000"/>
              </a:lnSpc>
              <a:buFont typeface="Georgia" panose="02040502050405020303" pitchFamily="18" charset="0"/>
              <a:buNone/>
            </a:pPr>
            <a:r>
              <a:rPr lang="en-US" altLang="zh-CN"/>
              <a:t>6.2  </a:t>
            </a:r>
            <a:r>
              <a:rPr lang="zh-CN" altLang="en-US"/>
              <a:t>指针</a:t>
            </a:r>
          </a:p>
          <a:p>
            <a:pPr marL="808038" eaLnBrk="1" hangingPunct="1">
              <a:lnSpc>
                <a:spcPct val="120000"/>
              </a:lnSpc>
              <a:buFont typeface="Georgia" panose="02040502050405020303" pitchFamily="18" charset="0"/>
              <a:buNone/>
            </a:pPr>
            <a:r>
              <a:rPr lang="en-US" altLang="zh-CN"/>
              <a:t>6.3  </a:t>
            </a:r>
            <a:r>
              <a:rPr lang="zh-CN" altLang="en-US"/>
              <a:t>动态内存分配</a:t>
            </a:r>
            <a:endParaRPr lang="en-US" altLang="zh-CN"/>
          </a:p>
          <a:p>
            <a:pPr marL="808038" eaLnBrk="1" hangingPunct="1">
              <a:lnSpc>
                <a:spcPct val="120000"/>
              </a:lnSpc>
              <a:buFont typeface="Georgia" panose="02040502050405020303" pitchFamily="18" charset="0"/>
              <a:buNone/>
            </a:pPr>
            <a:r>
              <a:rPr lang="en-US" altLang="zh-CN"/>
              <a:t>6.4  </a:t>
            </a:r>
            <a:r>
              <a:rPr lang="zh-CN" altLang="en-US"/>
              <a:t>用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/>
              <a:t>创建数组对象</a:t>
            </a:r>
            <a:endParaRPr lang="en-US" altLang="zh-CN"/>
          </a:p>
          <a:p>
            <a:pPr marL="808038" eaLnBrk="1" hangingPunct="1">
              <a:lnSpc>
                <a:spcPct val="120000"/>
              </a:lnSpc>
              <a:buFont typeface="Georgia" panose="02040502050405020303" pitchFamily="18" charset="0"/>
              <a:buNone/>
            </a:pPr>
            <a:r>
              <a:rPr lang="en-US" altLang="zh-CN"/>
              <a:t>6.5  </a:t>
            </a:r>
            <a:r>
              <a:rPr lang="zh-CN" altLang="zh-CN"/>
              <a:t>深拷贝与浅拷贝</a:t>
            </a:r>
            <a:endParaRPr lang="en-US" altLang="zh-CN"/>
          </a:p>
          <a:p>
            <a:pPr marL="808038" eaLnBrk="1" hangingPunct="1">
              <a:lnSpc>
                <a:spcPct val="120000"/>
              </a:lnSpc>
              <a:buFont typeface="Georgia" panose="02040502050405020303" pitchFamily="18" charset="0"/>
              <a:buNone/>
            </a:pPr>
            <a:r>
              <a:rPr lang="en-US" altLang="zh-CN"/>
              <a:t>6.6  </a:t>
            </a:r>
            <a:r>
              <a:rPr lang="zh-CN" altLang="en-US"/>
              <a:t>字符串</a:t>
            </a:r>
            <a:endParaRPr lang="en-US" altLang="zh-CN"/>
          </a:p>
          <a:p>
            <a:pPr marL="808038" eaLnBrk="1" hangingPunct="1">
              <a:lnSpc>
                <a:spcPct val="120000"/>
              </a:lnSpc>
              <a:buFont typeface="Georgia" panose="02040502050405020303" pitchFamily="18" charset="0"/>
              <a:buNone/>
            </a:pPr>
            <a:r>
              <a:rPr lang="zh-CN" altLang="en-US"/>
              <a:t>小结</a:t>
            </a:r>
          </a:p>
          <a:p>
            <a:pPr marL="808038" eaLnBrk="1" hangingPunct="1">
              <a:buFont typeface="Georgia" panose="02040502050405020303" pitchFamily="18" charset="0"/>
              <a:buNone/>
            </a:pPr>
            <a:endParaRPr lang="en-US" altLang="zh-CN"/>
          </a:p>
        </p:txBody>
      </p:sp>
      <p:sp>
        <p:nvSpPr>
          <p:cNvPr id="16388" name="灯片编号占位符 5">
            <a:extLst>
              <a:ext uri="{FF2B5EF4-FFF2-40B4-BE49-F238E27FC236}">
                <a16:creationId xmlns:a16="http://schemas.microsoft.com/office/drawing/2014/main" id="{A86BDF7E-9977-C684-D849-3ED51F23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B99C578-9CF1-4C44-B047-440ACA08F6D0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id="{9857C17B-F110-5122-0DA5-C30A99D5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B12F4EC-BE6E-4BE8-B9B5-F65A64DDA23E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C394A0C5-59B9-9D98-68DB-54A09227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例</a:t>
            </a:r>
            <a:r>
              <a:rPr kumimoji="1" lang="en-US" altLang="zh-CN"/>
              <a:t>6-2 (</a:t>
            </a:r>
            <a:r>
              <a:rPr kumimoji="1" lang="zh-CN" altLang="en-US"/>
              <a:t>续</a:t>
            </a:r>
            <a:r>
              <a:rPr kumimoji="1" lang="en-US" altLang="zh-CN"/>
              <a:t>)</a:t>
            </a:r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EE065DE-41B5-A11B-F885-236CAF881BC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zh-CN" sz="2400" dirty="0">
                <a:latin typeface="宋体" pitchFamily="2" charset="-122"/>
              </a:rPr>
              <a:t>运行结果：</a:t>
            </a: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400" noProof="1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zh-CN" sz="2000" noProof="1">
                <a:latin typeface="Consolas" pitchFamily="49" charset="0"/>
                <a:cs typeface="Consolas" pitchFamily="49" charset="0"/>
              </a:rPr>
              <a:t>1   2   3   4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zh-CN" sz="2000" noProof="1">
                <a:latin typeface="Consolas" pitchFamily="49" charset="0"/>
                <a:cs typeface="Consolas" pitchFamily="49" charset="0"/>
              </a:rPr>
              <a:t>2   3   4   5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zh-CN" sz="2000" noProof="1">
                <a:latin typeface="Consolas" pitchFamily="49" charset="0"/>
                <a:cs typeface="Consolas" pitchFamily="49" charset="0"/>
              </a:rPr>
              <a:t>3   4   5   6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Sum of row 0 is 10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Sum of row 1 is 14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Sum of row 2 is 18</a:t>
            </a:r>
            <a:endParaRPr lang="en-US" altLang="zh-CN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CFBA2EA6-FD64-A8D4-39AE-BC036A891132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数组作为函数参数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3">
            <a:extLst>
              <a:ext uri="{FF2B5EF4-FFF2-40B4-BE49-F238E27FC236}">
                <a16:creationId xmlns:a16="http://schemas.microsoft.com/office/drawing/2014/main" id="{4C11FC3F-BEB9-4C48-1EEE-5AF97DFB9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161B6EA-28E7-438F-A5BF-8E9230D2A122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ACA3AF05-38AD-1CF6-AAB4-D545FD58BC6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</a:t>
            </a:r>
          </a:p>
        </p:txBody>
      </p:sp>
      <p:sp>
        <p:nvSpPr>
          <p:cNvPr id="52228" name="标题 1">
            <a:extLst>
              <a:ext uri="{FF2B5EF4-FFF2-40B4-BE49-F238E27FC236}">
                <a16:creationId xmlns:a16="http://schemas.microsoft.com/office/drawing/2014/main" id="{62337A9E-86CD-3D9D-6EF8-03B8377B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6.1.4 </a:t>
            </a:r>
            <a:r>
              <a:rPr lang="zh-CN" altLang="en-US"/>
              <a:t>对象数组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721A28-705A-2525-20B8-AC5FAC8D6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声明</a:t>
            </a:r>
            <a:r>
              <a:rPr lang="en-US" altLang="zh-CN" dirty="0"/>
              <a:t>:</a:t>
            </a: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类名    数组名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[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元素个数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]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；</a:t>
            </a:r>
            <a:endParaRPr lang="en-US" altLang="zh-CN" dirty="0"/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访问方法：</a:t>
            </a:r>
            <a:endParaRPr lang="en-US" altLang="zh-CN" dirty="0"/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Tx/>
              <a:buNone/>
              <a:defRPr/>
            </a:pP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通过下标访问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Tx/>
              <a:buNone/>
              <a:defRPr/>
            </a:pP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             数组名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[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下标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].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成员名</a:t>
            </a: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endParaRPr lang="en-US" altLang="zh-CN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灯片编号占位符 3">
            <a:extLst>
              <a:ext uri="{FF2B5EF4-FFF2-40B4-BE49-F238E27FC236}">
                <a16:creationId xmlns:a16="http://schemas.microsoft.com/office/drawing/2014/main" id="{4E749545-CCF3-EDB2-EB81-1827EB212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1ACEF40-793E-40DD-B367-9F8A36D31717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4275" name="标题 1">
            <a:extLst>
              <a:ext uri="{FF2B5EF4-FFF2-40B4-BE49-F238E27FC236}">
                <a16:creationId xmlns:a16="http://schemas.microsoft.com/office/drawing/2014/main" id="{D062A856-9E2B-76C5-2D67-7C30A749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对象数组初始化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DB47CA-750D-59A0-8590-E5749B7EF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+mn-ea"/>
              </a:rPr>
              <a:t>数组中每一个元素对象被创建时，系统都会调用类构造函数初始化该对象。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+mn-ea"/>
              </a:rPr>
              <a:t>通过初始化列表赋值。</a:t>
            </a:r>
            <a:endParaRPr lang="en-US" altLang="zh-CN" dirty="0">
              <a:latin typeface="+mn-ea"/>
            </a:endParaRPr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sz="2400" dirty="0">
                <a:latin typeface="+mn-ea"/>
              </a:rPr>
              <a:t>    </a:t>
            </a:r>
            <a:r>
              <a:rPr lang="zh-CN" altLang="en-US" sz="2400" dirty="0">
                <a:solidFill>
                  <a:srgbClr val="00B050"/>
                </a:solidFill>
                <a:latin typeface="+mn-ea"/>
              </a:rPr>
              <a:t>例：</a:t>
            </a:r>
            <a:r>
              <a:rPr lang="en-US" altLang="zh-CN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Point a[2]={Point(1,2),Point(3,4)};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+mn-ea"/>
              </a:rPr>
              <a:t>如果没有为数组元素指定显式初始值，数组元素便使用默认值初始化（调用缺省构造函数）。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altLang="zh-CN" dirty="0">
              <a:latin typeface="+mn-ea"/>
            </a:endParaRP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zh-CN" altLang="en-US" dirty="0">
              <a:latin typeface="+mn-ea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2BAEC4DB-0FEB-161D-2130-9B2BECCD6375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对象数组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3">
            <a:extLst>
              <a:ext uri="{FF2B5EF4-FFF2-40B4-BE49-F238E27FC236}">
                <a16:creationId xmlns:a16="http://schemas.microsoft.com/office/drawing/2014/main" id="{EBBF3D66-FD10-A6BB-CC4D-F63E31F18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FABCDF3-730A-4C60-A35B-FA65C0401F7C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6323" name="标题 1">
            <a:extLst>
              <a:ext uri="{FF2B5EF4-FFF2-40B4-BE49-F238E27FC236}">
                <a16:creationId xmlns:a16="http://schemas.microsoft.com/office/drawing/2014/main" id="{E0F00C9C-7ECA-E881-75E8-56B831DC3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数组元素所属类的构造函数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BECF1-C0A4-90A6-6DAD-3D94E3AB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不声明构造函数，则采用缺省构造函数。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各元素对象的初值要求为相同的值时，可以声明具有默认形参值的构造函数。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各元素对象的初值要求为不同的值时，需要声明带形参的构造函数。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当数组中每一个对象被删除时，系统都要调用一次析构函数。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zh-CN" altLang="en-US" dirty="0">
              <a:latin typeface="+mn-ea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44E35473-062A-2EA7-3443-747BCB33A98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对象数组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3">
            <a:extLst>
              <a:ext uri="{FF2B5EF4-FFF2-40B4-BE49-F238E27FC236}">
                <a16:creationId xmlns:a16="http://schemas.microsoft.com/office/drawing/2014/main" id="{048F7085-C4EB-D03C-2BF0-4C6DFAD07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0581501-7122-4B81-B66C-5DDE9E4440FE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8371" name="标题 1">
            <a:extLst>
              <a:ext uri="{FF2B5EF4-FFF2-40B4-BE49-F238E27FC236}">
                <a16:creationId xmlns:a16="http://schemas.microsoft.com/office/drawing/2014/main" id="{1BE3F178-9AC3-3D2B-5E97-49FBBD97B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6-3 </a:t>
            </a:r>
            <a:r>
              <a:rPr lang="zh-CN" altLang="en-US"/>
              <a:t>对象数组应用举例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C5DA76-F403-2B0C-C5CE-C72FF4B1CD1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>
            <a:normAutofit/>
          </a:bodyPr>
          <a:lstStyle/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//</a:t>
            </a:r>
            <a:r>
              <a:rPr lang="en-US" altLang="zh-CN" sz="2000" noProof="1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Point.h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#ifndef _POINT_H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#define _POINT_H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noProof="1">
              <a:latin typeface="Consolas" pitchFamily="49" charset="0"/>
              <a:cs typeface="Consolas" pitchFamily="49" charset="0"/>
            </a:endParaRP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zh-CN" sz="2000" noProof="1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Point</a:t>
            </a: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 {	//</a:t>
            </a:r>
            <a:r>
              <a:rPr lang="zh-CN" altLang="en-US" sz="2000" noProof="1">
                <a:latin typeface="Consolas" pitchFamily="49" charset="0"/>
                <a:cs typeface="Consolas" pitchFamily="49" charset="0"/>
              </a:rPr>
              <a:t>类的定义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public:		//</a:t>
            </a:r>
            <a:r>
              <a:rPr lang="zh-CN" altLang="en-US" sz="2000" noProof="1">
                <a:latin typeface="Consolas" pitchFamily="49" charset="0"/>
                <a:cs typeface="Consolas" pitchFamily="49" charset="0"/>
              </a:rPr>
              <a:t>外部接口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en-US" sz="2000" noProof="1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zh-CN" sz="2000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Point();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Point(int x, int y);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~Point();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void move(int newX,int newY);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int getX() const { return x; }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int getY() const { return y; }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static void showCount();	//</a:t>
            </a:r>
            <a:r>
              <a:rPr lang="zh-CN" altLang="en-US" sz="2000" noProof="1">
                <a:latin typeface="Consolas" pitchFamily="49" charset="0"/>
                <a:cs typeface="Consolas" pitchFamily="49" charset="0"/>
              </a:rPr>
              <a:t>静态函数成员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private:				//</a:t>
            </a:r>
            <a:r>
              <a:rPr lang="zh-CN" altLang="en-US" sz="2000" noProof="1">
                <a:latin typeface="Consolas" pitchFamily="49" charset="0"/>
                <a:cs typeface="Consolas" pitchFamily="49" charset="0"/>
              </a:rPr>
              <a:t>私有数据成员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en-US" sz="2000" noProof="1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int x, y;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};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#endif	//_POINT_H</a:t>
            </a:r>
            <a:endParaRPr lang="en-US" altLang="zh-CN" dirty="0"/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zh-CN" alt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70AA401E-84B3-D40D-0B7B-8084106D8800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对象数组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灯片编号占位符 3">
            <a:extLst>
              <a:ext uri="{FF2B5EF4-FFF2-40B4-BE49-F238E27FC236}">
                <a16:creationId xmlns:a16="http://schemas.microsoft.com/office/drawing/2014/main" id="{731751D0-05B5-2C15-4385-8E11A9A8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559A097-651D-4343-AEA0-CA327FFE97A0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60419" name="标题 1">
            <a:extLst>
              <a:ext uri="{FF2B5EF4-FFF2-40B4-BE49-F238E27FC236}">
                <a16:creationId xmlns:a16="http://schemas.microsoft.com/office/drawing/2014/main" id="{82AD5355-3C02-8C51-E6B2-DA2DBADA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6-3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3264C-2661-D1F0-E759-5B27FBFEC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3" y="1455738"/>
            <a:ext cx="8929687" cy="5400675"/>
          </a:xfrm>
          <a:solidFill>
            <a:srgbClr val="85FFFF"/>
          </a:solidFill>
        </p:spPr>
        <p:txBody>
          <a:bodyPr>
            <a:normAutofit fontScale="92500" lnSpcReduction="10000"/>
          </a:bodyPr>
          <a:lstStyle/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//</a:t>
            </a:r>
            <a:r>
              <a:rPr lang="en-US" altLang="zh-CN" sz="2000" noProof="1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Point.cpp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#include &lt;iostream&gt;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#include "Point.h"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using namespace std;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Point::</a:t>
            </a:r>
            <a:r>
              <a:rPr lang="en-US" altLang="zh-CN" sz="2000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Point</a:t>
            </a: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x = y = 0;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cout &lt;&lt; "Default Constructor called." &lt;&lt; endl;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Point::</a:t>
            </a:r>
            <a:r>
              <a:rPr lang="en-US" altLang="zh-CN" sz="2000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Point</a:t>
            </a: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(int x, int y) : x(x), y(y) {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cout &lt;&lt; "Constructor called." &lt;&lt; endl;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Point::</a:t>
            </a:r>
            <a:r>
              <a:rPr lang="en-US" altLang="zh-CN" sz="2000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~Point</a:t>
            </a: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cout &lt;&lt; "Destructor called." &lt;&lt; endl;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void Point::</a:t>
            </a:r>
            <a:r>
              <a:rPr lang="en-US" altLang="zh-CN" sz="2000" noProof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move(int newX,int newY) </a:t>
            </a: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cout &lt;&lt; "Moving the point to (" &lt;&lt; newX &lt;&lt; ", " &lt;&lt; newY &lt;&lt; ")" &lt;&lt; endl;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x = newX;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y = newY;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}</a:t>
            </a:r>
            <a:endParaRPr lang="zh-CN" alt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F480764A-3281-E93E-4797-D6CA250CDEB8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对象数组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3">
            <a:extLst>
              <a:ext uri="{FF2B5EF4-FFF2-40B4-BE49-F238E27FC236}">
                <a16:creationId xmlns:a16="http://schemas.microsoft.com/office/drawing/2014/main" id="{1C2F8883-7136-8F61-F2BA-D4AB6174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858AA8D-A92D-4E25-811E-D598DE69B2B2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62467" name="标题 1">
            <a:extLst>
              <a:ext uri="{FF2B5EF4-FFF2-40B4-BE49-F238E27FC236}">
                <a16:creationId xmlns:a16="http://schemas.microsoft.com/office/drawing/2014/main" id="{2163C9BD-F7D5-920C-900A-4DF2CAD2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6-3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72CF85-3CB0-286F-D983-FEA5DD0D186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>
            <a:normAutofit/>
          </a:bodyPr>
          <a:lstStyle/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//</a:t>
            </a:r>
            <a:r>
              <a:rPr lang="en-US" altLang="zh-CN" sz="2000" noProof="1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6-3.cpp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#include "Point.h"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#include &lt;iostream&gt;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using namespace std;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noProof="1">
              <a:latin typeface="Consolas" pitchFamily="49" charset="0"/>
              <a:cs typeface="Consolas" pitchFamily="49" charset="0"/>
            </a:endParaRP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int main() {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cout &lt;&lt; "Entering main..." &lt;&lt; endl;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zh-CN" sz="2000" noProof="1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Point</a:t>
            </a: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2000" noProof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a[2];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for(int i = 0; i &lt; 2; i++)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		a[i].move</a:t>
            </a: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(i + 10, i + 20);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cout &lt;&lt; "Exiting main..." &lt;&lt; endl;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return 0;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C9500BAB-6302-12EC-0DC9-C116FB3D11D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对象数组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灯片编号占位符 3">
            <a:extLst>
              <a:ext uri="{FF2B5EF4-FFF2-40B4-BE49-F238E27FC236}">
                <a16:creationId xmlns:a16="http://schemas.microsoft.com/office/drawing/2014/main" id="{EB99E724-38E9-CCE4-5B37-AC72897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25E65E2-0F71-452B-99F4-BFC3E9A4CC0E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138EFB3D-EB85-B93C-E007-00483935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6-3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85B219D-3B75-D3B7-D8D4-BC1AAABF396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zh-CN" sz="2400" dirty="0">
                <a:latin typeface="宋体" pitchFamily="2" charset="-122"/>
              </a:rPr>
              <a:t>运行结果：</a:t>
            </a: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Entering main...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Moving the point to (10, 20)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Moving the point to (11, 21)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Exiting main...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Destructor called.</a:t>
            </a: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F916A0CA-E6ED-4BE3-F9B0-6997B1D6C033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对象数组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D9A6E6-3863-B466-23E1-5C8F7F50B6A0}"/>
              </a:ext>
            </a:extLst>
          </p:cNvPr>
          <p:cNvSpPr txBox="1">
            <a:spLocks/>
          </p:cNvSpPr>
          <p:nvPr/>
        </p:nvSpPr>
        <p:spPr>
          <a:xfrm>
            <a:off x="457200" y="404813"/>
            <a:ext cx="8229600" cy="7207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eaLnBrk="1" hangingPunct="1">
              <a:defRPr/>
            </a:pPr>
            <a:r>
              <a:rPr lang="en-US" altLang="zh-CN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static</a:t>
            </a:r>
            <a:r>
              <a:rPr lang="zh-CN" alt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与</a:t>
            </a:r>
            <a:r>
              <a:rPr lang="en-US" altLang="zh-CN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auto</a:t>
            </a:r>
            <a:r>
              <a:rPr lang="zh-CN" alt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局部数组</a:t>
            </a:r>
            <a:endParaRPr lang="en-US" altLang="en-US" sz="4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6563" name="Picture 2">
            <a:extLst>
              <a:ext uri="{FF2B5EF4-FFF2-40B4-BE49-F238E27FC236}">
                <a16:creationId xmlns:a16="http://schemas.microsoft.com/office/drawing/2014/main" id="{FEBA0FFE-B14F-E742-357B-B93CFFC2E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7696200" cy="563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Box 3">
            <a:extLst>
              <a:ext uri="{FF2B5EF4-FFF2-40B4-BE49-F238E27FC236}">
                <a16:creationId xmlns:a16="http://schemas.microsoft.com/office/drawing/2014/main" id="{2AD4B547-A9E7-9500-8D3F-205939D00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5867400"/>
            <a:ext cx="579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隶书" panose="02010509060101010101" pitchFamily="49" charset="-122"/>
              </a:rPr>
              <a:t>静态数组只初始化一次，对于大型数组可提高运行效率</a:t>
            </a:r>
          </a:p>
        </p:txBody>
      </p:sp>
      <p:pic>
        <p:nvPicPr>
          <p:cNvPr id="67587" name="Picture 2">
            <a:extLst>
              <a:ext uri="{FF2B5EF4-FFF2-40B4-BE49-F238E27FC236}">
                <a16:creationId xmlns:a16="http://schemas.microsoft.com/office/drawing/2014/main" id="{5FD04620-D9C2-26A1-D567-4F7BB8E4A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0"/>
            <a:ext cx="856138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A9BDE569-95C4-16AC-8B30-F5A3A9537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数组的概念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0C5CE68F-D251-BC8E-D4D9-B7FDAA879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120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</a:rPr>
              <a:t>数组</a:t>
            </a:r>
            <a:r>
              <a:rPr lang="zh-CN" altLang="en-US" dirty="0">
                <a:latin typeface="宋体" pitchFamily="2" charset="-122"/>
              </a:rPr>
              <a:t>是具有一定</a:t>
            </a:r>
            <a:r>
              <a:rPr lang="zh-CN" altLang="en-US" u="sng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</a:rPr>
              <a:t>顺序关系</a:t>
            </a:r>
            <a:r>
              <a:rPr lang="zh-CN" altLang="en-US" dirty="0">
                <a:latin typeface="宋体" pitchFamily="2" charset="-122"/>
              </a:rPr>
              <a:t>的若干</a:t>
            </a:r>
            <a:r>
              <a:rPr lang="zh-CN" altLang="en-US" u="sng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</a:rPr>
              <a:t>相同类型变量的集合体</a:t>
            </a:r>
            <a:r>
              <a:rPr lang="zh-CN" altLang="en-US" dirty="0">
                <a:latin typeface="宋体" pitchFamily="2" charset="-122"/>
              </a:rPr>
              <a:t>，组成数组的变量称为该数组的</a:t>
            </a:r>
            <a:r>
              <a:rPr lang="zh-CN" altLang="en-US" u="sng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</a:rPr>
              <a:t>元素</a:t>
            </a:r>
            <a:r>
              <a:rPr lang="zh-CN" altLang="en-US" dirty="0">
                <a:latin typeface="宋体" pitchFamily="2" charset="-122"/>
              </a:rPr>
              <a:t>。</a:t>
            </a:r>
            <a:endParaRPr lang="en-US" altLang="zh-CN" dirty="0">
              <a:latin typeface="宋体" pitchFamily="2" charset="-122"/>
            </a:endParaRPr>
          </a:p>
          <a:p>
            <a:pPr marL="365760" indent="-256032" eaLnBrk="1" fontAlgn="auto" hangingPunct="1">
              <a:spcAft>
                <a:spcPts val="120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数组属于构造类型。</a:t>
            </a:r>
            <a:endParaRPr lang="en-US" altLang="zh-CN" dirty="0">
              <a:latin typeface="宋体" pitchFamily="2" charset="-122"/>
            </a:endParaRPr>
          </a:p>
          <a:p>
            <a:pPr marL="109537" indent="0" eaLnBrk="1" fontAlgn="auto" hangingPunct="1">
              <a:spcAft>
                <a:spcPts val="1200"/>
              </a:spcAft>
              <a:buClr>
                <a:schemeClr val="accent3"/>
              </a:buClr>
              <a:buFont typeface="Georgia"/>
              <a:buNone/>
              <a:defRPr/>
            </a:pPr>
            <a:endParaRPr lang="zh-CN" altLang="en-US" dirty="0"/>
          </a:p>
          <a:p>
            <a:pPr marL="365760" indent="-256032" eaLnBrk="1" fontAlgn="auto" hangingPunct="1">
              <a:spcAft>
                <a:spcPts val="120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zh-CN" altLang="en-US" dirty="0">
              <a:latin typeface="宋体" pitchFamily="2" charset="-122"/>
            </a:endParaRPr>
          </a:p>
        </p:txBody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8D9190CF-277D-3F6C-1591-2E0BC729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5122C11-04DD-4C05-89F7-A6F44EBC9C92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18B5BD8-C139-4144-8BBF-82BD16824587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>
            <a:extLst>
              <a:ext uri="{FF2B5EF4-FFF2-40B4-BE49-F238E27FC236}">
                <a16:creationId xmlns:a16="http://schemas.microsoft.com/office/drawing/2014/main" id="{1DF34C54-9AEA-9DC8-DDC3-00E9EFB64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857567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oter Placeholder 2">
            <a:extLst>
              <a:ext uri="{FF2B5EF4-FFF2-40B4-BE49-F238E27FC236}">
                <a16:creationId xmlns:a16="http://schemas.microsoft.com/office/drawing/2014/main" id="{2DD6B519-5AE7-0687-212B-6C6D3A35A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©1992-2010 by Pearson Education, Inc. All Rights Reserved.</a:t>
            </a:r>
          </a:p>
        </p:txBody>
      </p:sp>
      <p:pic>
        <p:nvPicPr>
          <p:cNvPr id="69635" name="Picture 2">
            <a:extLst>
              <a:ext uri="{FF2B5EF4-FFF2-40B4-BE49-F238E27FC236}">
                <a16:creationId xmlns:a16="http://schemas.microsoft.com/office/drawing/2014/main" id="{27CE7BEA-6EB5-F292-FE59-2F18A1032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62000"/>
            <a:ext cx="5867400" cy="544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E4CE0B-CEF9-EC7E-7FB9-4CED9886255C}"/>
              </a:ext>
            </a:extLst>
          </p:cNvPr>
          <p:cNvSpPr txBox="1">
            <a:spLocks/>
          </p:cNvSpPr>
          <p:nvPr/>
        </p:nvSpPr>
        <p:spPr>
          <a:xfrm>
            <a:off x="457200" y="404813"/>
            <a:ext cx="8229600" cy="72072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zh-CN" altLang="en-US" sz="39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将数组传递给函数</a:t>
            </a:r>
            <a:endParaRPr lang="en-US" altLang="zh-CN" sz="39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0659" name="Picture 2">
            <a:extLst>
              <a:ext uri="{FF2B5EF4-FFF2-40B4-BE49-F238E27FC236}">
                <a16:creationId xmlns:a16="http://schemas.microsoft.com/office/drawing/2014/main" id="{61198265-DB21-8B95-44B9-0C862B66D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7935913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>
            <a:extLst>
              <a:ext uri="{FF2B5EF4-FFF2-40B4-BE49-F238E27FC236}">
                <a16:creationId xmlns:a16="http://schemas.microsoft.com/office/drawing/2014/main" id="{A6F8BB30-0D36-80F1-BD93-234AA02CA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830738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2">
            <a:extLst>
              <a:ext uri="{FF2B5EF4-FFF2-40B4-BE49-F238E27FC236}">
                <a16:creationId xmlns:a16="http://schemas.microsoft.com/office/drawing/2014/main" id="{839B9CF3-7259-53BF-48C7-5F3F14D25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©1992-2010 by Pearson Education, Inc. All Rights Reserved.</a:t>
            </a:r>
          </a:p>
        </p:txBody>
      </p:sp>
      <p:pic>
        <p:nvPicPr>
          <p:cNvPr id="72707" name="Picture 2">
            <a:extLst>
              <a:ext uri="{FF2B5EF4-FFF2-40B4-BE49-F238E27FC236}">
                <a16:creationId xmlns:a16="http://schemas.microsoft.com/office/drawing/2014/main" id="{6177689D-EB66-5191-7A2C-CE4E8260A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83931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Picture 3">
            <a:extLst>
              <a:ext uri="{FF2B5EF4-FFF2-40B4-BE49-F238E27FC236}">
                <a16:creationId xmlns:a16="http://schemas.microsoft.com/office/drawing/2014/main" id="{049439B6-F5EC-8D0F-3B78-CEBF7B80B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67000"/>
            <a:ext cx="5840413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FDD7B0-17ED-F7E9-78E8-050A210D4111}"/>
              </a:ext>
            </a:extLst>
          </p:cNvPr>
          <p:cNvSpPr txBox="1"/>
          <p:nvPr/>
        </p:nvSpPr>
        <p:spPr>
          <a:xfrm>
            <a:off x="304800" y="504825"/>
            <a:ext cx="8588375" cy="692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39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传递</a:t>
            </a:r>
            <a:r>
              <a:rPr lang="en-US" altLang="zh-CN" sz="39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const</a:t>
            </a:r>
            <a:r>
              <a:rPr lang="zh-CN" altLang="en-US" sz="39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数组</a:t>
            </a:r>
            <a:r>
              <a:rPr lang="en-US" altLang="zh-CN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——</a:t>
            </a:r>
            <a:r>
              <a:rPr lang="zh-CN" alt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最小授权原则的例子</a:t>
            </a:r>
            <a:endParaRPr lang="zh-CN" altLang="en-US" sz="4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3731" name="Picture 2">
            <a:extLst>
              <a:ext uri="{FF2B5EF4-FFF2-40B4-BE49-F238E27FC236}">
                <a16:creationId xmlns:a16="http://schemas.microsoft.com/office/drawing/2014/main" id="{2A212730-1BE5-6DBF-C399-158D0D5ED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7162800" cy="517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>
            <a:extLst>
              <a:ext uri="{FF2B5EF4-FFF2-40B4-BE49-F238E27FC236}">
                <a16:creationId xmlns:a16="http://schemas.microsoft.com/office/drawing/2014/main" id="{33772566-8412-17A3-BF55-F5F7708C1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33600"/>
            <a:ext cx="856773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>
            <a:extLst>
              <a:ext uri="{FF2B5EF4-FFF2-40B4-BE49-F238E27FC236}">
                <a16:creationId xmlns:a16="http://schemas.microsoft.com/office/drawing/2014/main" id="{29F6342F-4E1C-4526-5E0E-D6A6B3D89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" y="1116013"/>
            <a:ext cx="7135812" cy="425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39B6E07-1E4A-77EA-A039-BEA0DE47985D}"/>
              </a:ext>
            </a:extLst>
          </p:cNvPr>
          <p:cNvSpPr txBox="1">
            <a:spLocks/>
          </p:cNvSpPr>
          <p:nvPr/>
        </p:nvSpPr>
        <p:spPr>
          <a:xfrm>
            <a:off x="250825" y="427038"/>
            <a:ext cx="8713788" cy="792162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39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案例：</a:t>
            </a:r>
            <a:r>
              <a:rPr lang="en-US" altLang="en-US" sz="39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GradeBook</a:t>
            </a:r>
            <a:r>
              <a:rPr lang="zh-CN" altLang="en-US" sz="39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类使用数组存放成绩</a:t>
            </a:r>
            <a:endParaRPr lang="en-US" altLang="en-US" sz="39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F72E8-FFF1-CA9E-DD1C-986444C2EBA8}"/>
              </a:ext>
            </a:extLst>
          </p:cNvPr>
          <p:cNvSpPr txBox="1"/>
          <p:nvPr/>
        </p:nvSpPr>
        <p:spPr>
          <a:xfrm>
            <a:off x="5257800" y="1916113"/>
            <a:ext cx="3562350" cy="12017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latin typeface="+mn-ea"/>
                <a:ea typeface="+mn-ea"/>
              </a:rPr>
              <a:t>静态成员为类的对象共享，公有静态成员在类外也可以通过类名访问</a:t>
            </a:r>
          </a:p>
        </p:txBody>
      </p:sp>
      <p:pic>
        <p:nvPicPr>
          <p:cNvPr id="75781" name="Picture 2">
            <a:extLst>
              <a:ext uri="{FF2B5EF4-FFF2-40B4-BE49-F238E27FC236}">
                <a16:creationId xmlns:a16="http://schemas.microsoft.com/office/drawing/2014/main" id="{300B6F1F-20FA-2F5C-1CB2-4C2C14A2C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5341938"/>
            <a:ext cx="6573837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>
            <a:extLst>
              <a:ext uri="{FF2B5EF4-FFF2-40B4-BE49-F238E27FC236}">
                <a16:creationId xmlns:a16="http://schemas.microsoft.com/office/drawing/2014/main" id="{009AF600-0E59-5549-4876-A2558C24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20713"/>
            <a:ext cx="8208962" cy="603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>
            <a:extLst>
              <a:ext uri="{FF2B5EF4-FFF2-40B4-BE49-F238E27FC236}">
                <a16:creationId xmlns:a16="http://schemas.microsoft.com/office/drawing/2014/main" id="{D02D591F-B464-410D-9C44-B618A8529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268413"/>
            <a:ext cx="8847137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C0315035-2AF5-B956-4BD8-F19756A3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6.1.1 </a:t>
            </a:r>
            <a:r>
              <a:rPr lang="zh-CN" altLang="en-US"/>
              <a:t>数组的声明与使用</a:t>
            </a:r>
          </a:p>
        </p:txBody>
      </p:sp>
      <p:sp>
        <p:nvSpPr>
          <p:cNvPr id="19459" name="内容占位符 2">
            <a:extLst>
              <a:ext uri="{FF2B5EF4-FFF2-40B4-BE49-F238E27FC236}">
                <a16:creationId xmlns:a16="http://schemas.microsoft.com/office/drawing/2014/main" id="{E0CCC244-5FC0-134C-6A87-9FEACE1BB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zh-CN" altLang="en-US">
                <a:latin typeface="宋体" panose="02010600030101010101" pitchFamily="2" charset="-122"/>
              </a:rPr>
              <a:t>数组的声明</a:t>
            </a:r>
            <a:endParaRPr lang="en-US" altLang="zh-CN">
              <a:latin typeface="宋体" panose="02010600030101010101" pitchFamily="2" charset="-122"/>
            </a:endParaRPr>
          </a:p>
          <a:p>
            <a:pPr eaLnBrk="1" hangingPunct="1">
              <a:spcAft>
                <a:spcPts val="1200"/>
              </a:spcAft>
            </a:pPr>
            <a:endParaRPr lang="en-US" altLang="zh-CN">
              <a:latin typeface="宋体" panose="02010600030101010101" pitchFamily="2" charset="-122"/>
            </a:endParaRPr>
          </a:p>
          <a:p>
            <a:pPr eaLnBrk="1" hangingPunct="1">
              <a:spcAft>
                <a:spcPts val="1200"/>
              </a:spcAft>
            </a:pPr>
            <a:endParaRPr lang="en-US" altLang="zh-CN">
              <a:latin typeface="宋体" panose="02010600030101010101" pitchFamily="2" charset="-122"/>
            </a:endParaRPr>
          </a:p>
        </p:txBody>
      </p:sp>
      <p:sp>
        <p:nvSpPr>
          <p:cNvPr id="19460" name="灯片编号占位符 3">
            <a:extLst>
              <a:ext uri="{FF2B5EF4-FFF2-40B4-BE49-F238E27FC236}">
                <a16:creationId xmlns:a16="http://schemas.microsoft.com/office/drawing/2014/main" id="{BCEF6A86-64B4-DC92-7EB9-4E3F1635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9199714-7126-4F94-99B3-B3D80764B896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6796AF54-3BB9-0B86-DBE8-8610EF7D133E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0FE4B10-749C-A49F-2839-E1979F663B26}"/>
              </a:ext>
            </a:extLst>
          </p:cNvPr>
          <p:cNvSpPr/>
          <p:nvPr/>
        </p:nvSpPr>
        <p:spPr>
          <a:xfrm>
            <a:off x="684213" y="2432050"/>
            <a:ext cx="77755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>
              <a:defRPr/>
            </a:pPr>
            <a:r>
              <a:rPr lang="zh-CN" altLang="en-US" sz="2000" u="sng" dirty="0">
                <a:solidFill>
                  <a:srgbClr val="C00000"/>
                </a:solidFill>
                <a:latin typeface="宋体" pitchFamily="2" charset="-122"/>
                <a:ea typeface="+mn-ea"/>
              </a:rPr>
              <a:t>类型说明符    数组名</a:t>
            </a:r>
            <a:r>
              <a:rPr lang="en-US" altLang="zh-CN" sz="2000" u="sng" dirty="0">
                <a:solidFill>
                  <a:srgbClr val="C00000"/>
                </a:solidFill>
                <a:latin typeface="宋体" pitchFamily="2" charset="-122"/>
                <a:ea typeface="+mn-ea"/>
              </a:rPr>
              <a:t>[ </a:t>
            </a:r>
            <a:r>
              <a:rPr lang="zh-CN" altLang="en-US" sz="2000" u="sng" dirty="0">
                <a:solidFill>
                  <a:srgbClr val="C00000"/>
                </a:solidFill>
                <a:latin typeface="宋体" pitchFamily="2" charset="-122"/>
                <a:ea typeface="+mn-ea"/>
              </a:rPr>
              <a:t>常量表达式 </a:t>
            </a:r>
            <a:r>
              <a:rPr lang="en-US" altLang="zh-CN" sz="2000" u="sng" dirty="0">
                <a:solidFill>
                  <a:srgbClr val="C00000"/>
                </a:solidFill>
                <a:latin typeface="宋体" pitchFamily="2" charset="-122"/>
                <a:ea typeface="+mn-ea"/>
              </a:rPr>
              <a:t>] [ </a:t>
            </a:r>
            <a:r>
              <a:rPr lang="zh-CN" altLang="en-US" sz="2000" u="sng" dirty="0">
                <a:solidFill>
                  <a:srgbClr val="C00000"/>
                </a:solidFill>
                <a:latin typeface="宋体" pitchFamily="2" charset="-122"/>
                <a:ea typeface="+mn-ea"/>
              </a:rPr>
              <a:t>常量表达式 </a:t>
            </a:r>
            <a:r>
              <a:rPr lang="en-US" altLang="zh-CN" sz="2000" u="sng" dirty="0">
                <a:solidFill>
                  <a:srgbClr val="C00000"/>
                </a:solidFill>
                <a:latin typeface="宋体" pitchFamily="2" charset="-122"/>
                <a:ea typeface="+mn-ea"/>
              </a:rPr>
              <a:t>]…… </a:t>
            </a:r>
            <a:r>
              <a:rPr lang="zh-CN" altLang="en-US" sz="2000" u="sng" dirty="0">
                <a:solidFill>
                  <a:srgbClr val="C00000"/>
                </a:solidFill>
                <a:latin typeface="宋体" pitchFamily="2" charset="-122"/>
                <a:ea typeface="+mn-ea"/>
              </a:rPr>
              <a:t>；</a:t>
            </a:r>
          </a:p>
        </p:txBody>
      </p:sp>
      <p:grpSp>
        <p:nvGrpSpPr>
          <p:cNvPr id="19463" name="Group 5">
            <a:extLst>
              <a:ext uri="{FF2B5EF4-FFF2-40B4-BE49-F238E27FC236}">
                <a16:creationId xmlns:a16="http://schemas.microsoft.com/office/drawing/2014/main" id="{E820AC12-A869-DF08-DE73-9418475E4646}"/>
              </a:ext>
            </a:extLst>
          </p:cNvPr>
          <p:cNvGrpSpPr>
            <a:grpSpLocks/>
          </p:cNvGrpSpPr>
          <p:nvPr/>
        </p:nvGrpSpPr>
        <p:grpSpPr bwMode="auto">
          <a:xfrm>
            <a:off x="1166813" y="2876550"/>
            <a:ext cx="4648200" cy="669925"/>
            <a:chOff x="1315" y="1762"/>
            <a:chExt cx="2928" cy="422"/>
          </a:xfrm>
        </p:grpSpPr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6C9FD183-5614-FD91-5B27-ECEC1620D8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1" y="1762"/>
              <a:ext cx="0" cy="192"/>
            </a:xfrm>
            <a:prstGeom prst="line">
              <a:avLst/>
            </a:prstGeom>
            <a:noFill/>
            <a:ln w="12699">
              <a:solidFill>
                <a:srgbClr val="0070C0"/>
              </a:solidFill>
              <a:round/>
              <a:headEnd type="stealth" w="med" len="med"/>
              <a:tailEnd type="none" w="sm" len="sm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1415D6B5-072C-222A-A21D-6AB5981150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5" y="1932"/>
              <a:ext cx="2928" cy="25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zh-CN" altLang="en-US" sz="2000" dirty="0">
                  <a:solidFill>
                    <a:srgbClr val="0070C0"/>
                  </a:solidFill>
                  <a:latin typeface="宋体" pitchFamily="2" charset="-122"/>
                  <a:ea typeface="+mn-ea"/>
                </a:rPr>
                <a:t>数组名的构成方法与一般变量名相同。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8A0B7936-02EB-B876-665B-D3E569A05A04}"/>
              </a:ext>
            </a:extLst>
          </p:cNvPr>
          <p:cNvSpPr/>
          <p:nvPr/>
        </p:nvSpPr>
        <p:spPr>
          <a:xfrm>
            <a:off x="684213" y="3789363"/>
            <a:ext cx="7775575" cy="83026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>
              <a:defRPr/>
            </a:pPr>
            <a:r>
              <a:rPr lang="zh-CN" altLang="en-US" dirty="0">
                <a:latin typeface="宋体" pitchFamily="2" charset="-122"/>
                <a:ea typeface="+mn-ea"/>
              </a:rPr>
              <a:t>例如：</a:t>
            </a:r>
            <a:r>
              <a:rPr lang="en-US" altLang="zh-CN" dirty="0">
                <a:ea typeface="+mn-ea"/>
                <a:cs typeface="Times New Roman" pitchFamily="18" charset="0"/>
              </a:rPr>
              <a:t>int a[10]; </a:t>
            </a:r>
            <a:br>
              <a:rPr lang="en-US" altLang="zh-CN" dirty="0">
                <a:ea typeface="+mn-ea"/>
                <a:cs typeface="Times New Roman" pitchFamily="18" charset="0"/>
              </a:rPr>
            </a:br>
            <a:r>
              <a:rPr lang="zh-CN" altLang="en-US" dirty="0">
                <a:latin typeface="宋体" pitchFamily="2" charset="-122"/>
                <a:ea typeface="+mn-ea"/>
              </a:rPr>
              <a:t>表示</a:t>
            </a:r>
            <a:r>
              <a:rPr lang="en-US" altLang="zh-CN" dirty="0">
                <a:ea typeface="+mn-ea"/>
                <a:cs typeface="Times New Roman" pitchFamily="18" charset="0"/>
              </a:rPr>
              <a:t>a</a:t>
            </a:r>
            <a:r>
              <a:rPr lang="zh-CN" altLang="en-US" dirty="0">
                <a:latin typeface="宋体" pitchFamily="2" charset="-122"/>
                <a:ea typeface="+mn-ea"/>
              </a:rPr>
              <a:t>为整型数组，有</a:t>
            </a:r>
            <a:r>
              <a:rPr lang="en-US" altLang="zh-CN" dirty="0">
                <a:ea typeface="+mn-ea"/>
                <a:cs typeface="Times New Roman" pitchFamily="18" charset="0"/>
              </a:rPr>
              <a:t>10</a:t>
            </a:r>
            <a:r>
              <a:rPr lang="zh-CN" altLang="en-US" dirty="0">
                <a:latin typeface="宋体" pitchFamily="2" charset="-122"/>
                <a:ea typeface="+mn-ea"/>
              </a:rPr>
              <a:t>个元素：</a:t>
            </a:r>
            <a:r>
              <a:rPr lang="en-US" altLang="zh-CN" dirty="0">
                <a:ea typeface="+mn-ea"/>
                <a:cs typeface="Times New Roman" pitchFamily="18" charset="0"/>
              </a:rPr>
              <a:t>a[0]...a[9]</a:t>
            </a:r>
            <a:endParaRPr lang="zh-CN" altLang="en-US" dirty="0">
              <a:ea typeface="+mn-ea"/>
              <a:cs typeface="Times New Roman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987A58-AAA7-0D51-C9D2-0815AB2FF569}"/>
              </a:ext>
            </a:extLst>
          </p:cNvPr>
          <p:cNvSpPr/>
          <p:nvPr/>
        </p:nvSpPr>
        <p:spPr>
          <a:xfrm>
            <a:off x="1166813" y="4797425"/>
            <a:ext cx="7150100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zh-CN" altLang="en-US" dirty="0">
                <a:latin typeface="宋体" pitchFamily="2" charset="-122"/>
                <a:ea typeface="+mn-ea"/>
              </a:rPr>
              <a:t>例如</a:t>
            </a:r>
            <a:r>
              <a:rPr lang="en-US" altLang="zh-CN" dirty="0">
                <a:latin typeface="宋体" pitchFamily="2" charset="-122"/>
                <a:ea typeface="+mn-ea"/>
              </a:rPr>
              <a:t>: </a:t>
            </a:r>
            <a:r>
              <a:rPr lang="en-US" altLang="zh-CN" dirty="0">
                <a:ea typeface="+mn-ea"/>
                <a:cs typeface="Times New Roman" pitchFamily="18" charset="0"/>
              </a:rPr>
              <a:t>int a[5][3];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n-US" altLang="zh-CN" dirty="0">
                <a:latin typeface="宋体" pitchFamily="2" charset="-122"/>
                <a:ea typeface="+mn-ea"/>
              </a:rPr>
              <a:t>	</a:t>
            </a:r>
            <a:r>
              <a:rPr lang="zh-CN" altLang="en-US" dirty="0">
                <a:latin typeface="宋体" pitchFamily="2" charset="-122"/>
                <a:ea typeface="+mn-ea"/>
              </a:rPr>
              <a:t>表示</a:t>
            </a:r>
            <a:r>
              <a:rPr lang="en-US" altLang="zh-CN" dirty="0">
                <a:ea typeface="+mn-ea"/>
                <a:cs typeface="Times New Roman" pitchFamily="18" charset="0"/>
              </a:rPr>
              <a:t>a</a:t>
            </a:r>
            <a:r>
              <a:rPr lang="zh-CN" altLang="en-US" dirty="0">
                <a:latin typeface="宋体" pitchFamily="2" charset="-122"/>
                <a:ea typeface="+mn-ea"/>
              </a:rPr>
              <a:t>为整型二维数组，其中第一维有</a:t>
            </a:r>
            <a:r>
              <a:rPr lang="en-US" altLang="zh-CN" dirty="0">
                <a:ea typeface="+mn-ea"/>
                <a:cs typeface="Times New Roman" pitchFamily="18" charset="0"/>
              </a:rPr>
              <a:t>5</a:t>
            </a:r>
            <a:r>
              <a:rPr lang="zh-CN" altLang="en-US" dirty="0">
                <a:latin typeface="宋体" pitchFamily="2" charset="-122"/>
                <a:ea typeface="+mn-ea"/>
              </a:rPr>
              <a:t>个下标（</a:t>
            </a:r>
            <a:r>
              <a:rPr lang="en-US" altLang="zh-CN" dirty="0">
                <a:ea typeface="+mn-ea"/>
                <a:cs typeface="Times New Roman" pitchFamily="18" charset="0"/>
              </a:rPr>
              <a:t>0~4</a:t>
            </a:r>
            <a:r>
              <a:rPr lang="zh-CN" altLang="en-US" dirty="0">
                <a:latin typeface="宋体" pitchFamily="2" charset="-122"/>
                <a:ea typeface="+mn-ea"/>
              </a:rPr>
              <a:t>），第二维有</a:t>
            </a:r>
            <a:r>
              <a:rPr lang="en-US" altLang="zh-CN" dirty="0">
                <a:ea typeface="+mn-ea"/>
                <a:cs typeface="Times New Roman" pitchFamily="18" charset="0"/>
              </a:rPr>
              <a:t>3</a:t>
            </a:r>
            <a:r>
              <a:rPr lang="zh-CN" altLang="en-US" dirty="0">
                <a:latin typeface="宋体" pitchFamily="2" charset="-122"/>
                <a:ea typeface="+mn-ea"/>
              </a:rPr>
              <a:t>个下标（</a:t>
            </a:r>
            <a:r>
              <a:rPr lang="en-US" altLang="zh-CN" dirty="0">
                <a:ea typeface="+mn-ea"/>
                <a:cs typeface="Times New Roman" pitchFamily="18" charset="0"/>
              </a:rPr>
              <a:t>0~2</a:t>
            </a:r>
            <a:r>
              <a:rPr lang="zh-CN" altLang="en-US" dirty="0">
                <a:latin typeface="宋体" pitchFamily="2" charset="-122"/>
                <a:ea typeface="+mn-ea"/>
              </a:rPr>
              <a:t>），数组的元素个数为</a:t>
            </a:r>
            <a:r>
              <a:rPr lang="en-US" altLang="zh-CN" dirty="0">
                <a:ea typeface="+mn-ea"/>
                <a:cs typeface="Times New Roman" pitchFamily="18" charset="0"/>
              </a:rPr>
              <a:t>15</a:t>
            </a:r>
            <a:r>
              <a:rPr lang="zh-CN" altLang="en-US" dirty="0">
                <a:latin typeface="宋体" pitchFamily="2" charset="-122"/>
                <a:ea typeface="+mn-ea"/>
              </a:rPr>
              <a:t>，可以用于存放</a:t>
            </a:r>
            <a:r>
              <a:rPr lang="en-US" altLang="zh-CN" dirty="0">
                <a:ea typeface="+mn-ea"/>
                <a:cs typeface="Times New Roman" pitchFamily="18" charset="0"/>
              </a:rPr>
              <a:t>5</a:t>
            </a:r>
            <a:r>
              <a:rPr lang="zh-CN" altLang="en-US" dirty="0">
                <a:latin typeface="宋体" pitchFamily="2" charset="-122"/>
                <a:ea typeface="+mn-ea"/>
              </a:rPr>
              <a:t>行</a:t>
            </a:r>
            <a:r>
              <a:rPr lang="en-US" altLang="zh-CN" dirty="0">
                <a:ea typeface="+mn-ea"/>
                <a:cs typeface="Times New Roman" pitchFamily="18" charset="0"/>
              </a:rPr>
              <a:t>3</a:t>
            </a:r>
            <a:r>
              <a:rPr lang="zh-CN" altLang="en-US" dirty="0">
                <a:latin typeface="宋体" pitchFamily="2" charset="-122"/>
                <a:ea typeface="+mn-ea"/>
              </a:rPr>
              <a:t>列的整型数据表格。</a:t>
            </a:r>
            <a:endParaRPr lang="en-US" altLang="zh-CN" dirty="0">
              <a:latin typeface="宋体" pitchFamily="2" charset="-122"/>
              <a:ea typeface="+mn-ea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3">
            <a:extLst>
              <a:ext uri="{FF2B5EF4-FFF2-40B4-BE49-F238E27FC236}">
                <a16:creationId xmlns:a16="http://schemas.microsoft.com/office/drawing/2014/main" id="{D450977A-2F77-6B4A-2AA4-0769CCA4A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1557338"/>
            <a:ext cx="8836025" cy="330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>
            <a:extLst>
              <a:ext uri="{FF2B5EF4-FFF2-40B4-BE49-F238E27FC236}">
                <a16:creationId xmlns:a16="http://schemas.microsoft.com/office/drawing/2014/main" id="{F869EB08-E104-425F-F7D6-74C39077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08050"/>
            <a:ext cx="8780462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>
            <a:extLst>
              <a:ext uri="{FF2B5EF4-FFF2-40B4-BE49-F238E27FC236}">
                <a16:creationId xmlns:a16="http://schemas.microsoft.com/office/drawing/2014/main" id="{89C9DDA2-8352-C198-0770-86B8B252C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981075"/>
            <a:ext cx="900747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>
            <a:extLst>
              <a:ext uri="{FF2B5EF4-FFF2-40B4-BE49-F238E27FC236}">
                <a16:creationId xmlns:a16="http://schemas.microsoft.com/office/drawing/2014/main" id="{CE4ABFED-C78E-6D95-1905-37804E80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85800"/>
            <a:ext cx="81661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>
            <a:extLst>
              <a:ext uri="{FF2B5EF4-FFF2-40B4-BE49-F238E27FC236}">
                <a16:creationId xmlns:a16="http://schemas.microsoft.com/office/drawing/2014/main" id="{B0E0DED8-2596-F980-23DB-B920F49A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62000"/>
            <a:ext cx="81692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注: 线形 1">
            <a:extLst>
              <a:ext uri="{FF2B5EF4-FFF2-40B4-BE49-F238E27FC236}">
                <a16:creationId xmlns:a16="http://schemas.microsoft.com/office/drawing/2014/main" id="{111F20BC-7FF3-EDAD-9A3C-077C88E78BEF}"/>
              </a:ext>
            </a:extLst>
          </p:cNvPr>
          <p:cNvSpPr/>
          <p:nvPr/>
        </p:nvSpPr>
        <p:spPr>
          <a:xfrm>
            <a:off x="7426325" y="1125538"/>
            <a:ext cx="1666875" cy="503237"/>
          </a:xfrm>
          <a:prstGeom prst="borderCallout1">
            <a:avLst>
              <a:gd name="adj1" fmla="val 56445"/>
              <a:gd name="adj2" fmla="val -1207"/>
              <a:gd name="adj3" fmla="val 58313"/>
              <a:gd name="adj4" fmla="val -2408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00" dirty="0">
                <a:solidFill>
                  <a:schemeClr val="tx1"/>
                </a:solidFill>
              </a:rPr>
              <a:t>求分数段频数</a:t>
            </a: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>
            <a:extLst>
              <a:ext uri="{FF2B5EF4-FFF2-40B4-BE49-F238E27FC236}">
                <a16:creationId xmlns:a16="http://schemas.microsoft.com/office/drawing/2014/main" id="{90FBA966-FAE7-4541-71AA-FEDA647FD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3"/>
            <a:ext cx="9182100" cy="278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>
            <a:extLst>
              <a:ext uri="{FF2B5EF4-FFF2-40B4-BE49-F238E27FC236}">
                <a16:creationId xmlns:a16="http://schemas.microsoft.com/office/drawing/2014/main" id="{F8A34885-89AA-FF30-8EE2-2D9C08C8B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5800"/>
            <a:ext cx="827722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>
            <a:extLst>
              <a:ext uri="{FF2B5EF4-FFF2-40B4-BE49-F238E27FC236}">
                <a16:creationId xmlns:a16="http://schemas.microsoft.com/office/drawing/2014/main" id="{B789F0C4-14A4-A24F-95BB-0825A16C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549275"/>
            <a:ext cx="4052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19" name="Picture 7">
            <a:extLst>
              <a:ext uri="{FF2B5EF4-FFF2-40B4-BE49-F238E27FC236}">
                <a16:creationId xmlns:a16="http://schemas.microsoft.com/office/drawing/2014/main" id="{53F7AA7B-747F-855B-4704-ED1C22F38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4292600"/>
            <a:ext cx="4052888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ADAF14-9668-86D5-147C-DF5A7EA0F26B}"/>
              </a:ext>
            </a:extLst>
          </p:cNvPr>
          <p:cNvSpPr txBox="1">
            <a:spLocks/>
          </p:cNvSpPr>
          <p:nvPr/>
        </p:nvSpPr>
        <p:spPr>
          <a:xfrm>
            <a:off x="242888" y="0"/>
            <a:ext cx="8505825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zh-CN" alt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案例：</a:t>
            </a:r>
            <a:endParaRPr lang="en-US" altLang="zh-CN" sz="3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eaLnBrk="1" hangingPunct="1">
              <a:defRPr/>
            </a:pPr>
            <a:r>
              <a:rPr lang="en-US" altLang="en-US" sz="3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GradeBook</a:t>
            </a:r>
            <a:r>
              <a:rPr lang="en-US" alt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类使用二维数组存放每人三个成绩</a:t>
            </a:r>
            <a:endParaRPr lang="en-US" altLang="en-US" sz="3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7043" name="Picture 2">
            <a:extLst>
              <a:ext uri="{FF2B5EF4-FFF2-40B4-BE49-F238E27FC236}">
                <a16:creationId xmlns:a16="http://schemas.microsoft.com/office/drawing/2014/main" id="{FC2FDD1B-D5C0-75CF-2D5D-0A04D74E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68008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4" name="Picture 3">
            <a:extLst>
              <a:ext uri="{FF2B5EF4-FFF2-40B4-BE49-F238E27FC236}">
                <a16:creationId xmlns:a16="http://schemas.microsoft.com/office/drawing/2014/main" id="{F1ABE550-E6C4-AF82-270B-5B04BF570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5135563"/>
            <a:ext cx="69151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>
            <a:extLst>
              <a:ext uri="{FF2B5EF4-FFF2-40B4-BE49-F238E27FC236}">
                <a16:creationId xmlns:a16="http://schemas.microsoft.com/office/drawing/2014/main" id="{58474AB6-98A7-B48B-0A81-0618F50B8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0"/>
            <a:ext cx="832961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9C9390C9-3FFE-D7F5-EE1F-9918B457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6.1.1 </a:t>
            </a:r>
            <a:r>
              <a:rPr lang="zh-CN" altLang="en-US"/>
              <a:t>数组的声明与使用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B6261EA5-A6A1-76A3-FFA1-D2290C32A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120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>
                <a:latin typeface="宋体" pitchFamily="2" charset="-122"/>
              </a:rPr>
              <a:t>使用数组元素</a:t>
            </a:r>
            <a:endParaRPr lang="zh-CN" altLang="en-US" dirty="0">
              <a:latin typeface="宋体" pitchFamily="2" charset="-122"/>
            </a:endParaRPr>
          </a:p>
          <a:p>
            <a:pPr marL="109537" lvl="1" indent="0" eaLnBrk="1" fontAlgn="auto" hangingPunct="1">
              <a:spcAft>
                <a:spcPts val="1200"/>
              </a:spcAft>
              <a:buClr>
                <a:srgbClr val="A04DA3"/>
              </a:buClr>
              <a:buFont typeface="Georgia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	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</a:rPr>
              <a:t>必须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</a:rPr>
              <a:t>先声明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</a:rPr>
              <a:t>，后使用。</a:t>
            </a:r>
            <a:br>
              <a:rPr lang="en-US" altLang="zh-CN" sz="2400" dirty="0">
                <a:solidFill>
                  <a:schemeClr val="tx1"/>
                </a:solidFill>
                <a:latin typeface="宋体" pitchFamily="2" charset="-122"/>
              </a:rPr>
            </a:b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</a:rPr>
              <a:t>	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</a:rPr>
              <a:t>只能逐个引用数组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</a:rPr>
              <a:t>元素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</a:rPr>
              <a:t>，而不能一次引用整个数组</a:t>
            </a:r>
            <a:endParaRPr lang="en-US" altLang="zh-CN" sz="2400" dirty="0">
              <a:solidFill>
                <a:schemeClr val="tx1"/>
              </a:solidFill>
              <a:latin typeface="宋体" pitchFamily="2" charset="-122"/>
            </a:endParaRPr>
          </a:p>
          <a:p>
            <a:pPr marL="109537" lvl="1" indent="0" eaLnBrk="1" fontAlgn="auto" hangingPunct="1">
              <a:spcAft>
                <a:spcPts val="1200"/>
              </a:spcAft>
              <a:buClr>
                <a:srgbClr val="A04DA3"/>
              </a:buClr>
              <a:buFont typeface="Georgia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	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</a:rPr>
              <a:t>例如：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a[0]=a[5]+a[7]-a[2*3]</a:t>
            </a:r>
          </a:p>
          <a:p>
            <a:pPr marL="109537" lvl="1" indent="0" eaLnBrk="1" fontAlgn="auto" hangingPunct="1">
              <a:spcAft>
                <a:spcPts val="1200"/>
              </a:spcAft>
              <a:buClr>
                <a:srgbClr val="A04DA3"/>
              </a:buClr>
              <a:buFont typeface="Georgia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</a:rPr>
              <a:t>	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</a:rPr>
              <a:t>例如：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b[1][2]=a[2][3]/2</a:t>
            </a:r>
          </a:p>
        </p:txBody>
      </p:sp>
      <p:sp>
        <p:nvSpPr>
          <p:cNvPr id="20484" name="灯片编号占位符 3">
            <a:extLst>
              <a:ext uri="{FF2B5EF4-FFF2-40B4-BE49-F238E27FC236}">
                <a16:creationId xmlns:a16="http://schemas.microsoft.com/office/drawing/2014/main" id="{FAF71306-F929-C4B0-AEFC-D1DF30D7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AA39B4E-A6EB-480A-90A8-8B69311A0784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ACD617C1-87B4-2DE8-6CD4-5B1474CD72E9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>
            <a:extLst>
              <a:ext uri="{FF2B5EF4-FFF2-40B4-BE49-F238E27FC236}">
                <a16:creationId xmlns:a16="http://schemas.microsoft.com/office/drawing/2014/main" id="{A1045DD8-74FD-AB6F-DC55-B56261F81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92150"/>
            <a:ext cx="888365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>
            <a:extLst>
              <a:ext uri="{FF2B5EF4-FFF2-40B4-BE49-F238E27FC236}">
                <a16:creationId xmlns:a16="http://schemas.microsoft.com/office/drawing/2014/main" id="{5B4B72A3-BAD4-BEE0-9233-175D0717C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25023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3">
            <a:extLst>
              <a:ext uri="{FF2B5EF4-FFF2-40B4-BE49-F238E27FC236}">
                <a16:creationId xmlns:a16="http://schemas.microsoft.com/office/drawing/2014/main" id="{1F461820-71F6-928E-F10C-C9B75E7DC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1219200"/>
            <a:ext cx="8496300" cy="465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>
            <a:extLst>
              <a:ext uri="{FF2B5EF4-FFF2-40B4-BE49-F238E27FC236}">
                <a16:creationId xmlns:a16="http://schemas.microsoft.com/office/drawing/2014/main" id="{966D0119-0F46-3032-1530-B67BB3B8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779303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>
            <a:extLst>
              <a:ext uri="{FF2B5EF4-FFF2-40B4-BE49-F238E27FC236}">
                <a16:creationId xmlns:a16="http://schemas.microsoft.com/office/drawing/2014/main" id="{4FE91996-A22B-86B1-F237-FBFC94B7F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765175"/>
            <a:ext cx="8162925" cy="48006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0B5DDA7-7162-D8F8-183C-2DD6292FCAB7}"/>
              </a:ext>
            </a:extLst>
          </p:cNvPr>
          <p:cNvSpPr/>
          <p:nvPr/>
        </p:nvSpPr>
        <p:spPr>
          <a:xfrm>
            <a:off x="4067175" y="981075"/>
            <a:ext cx="439261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EF512A-F63B-5B4C-9BF3-545DE28E3310}"/>
              </a:ext>
            </a:extLst>
          </p:cNvPr>
          <p:cNvSpPr/>
          <p:nvPr/>
        </p:nvSpPr>
        <p:spPr>
          <a:xfrm>
            <a:off x="2555875" y="2276475"/>
            <a:ext cx="2303463" cy="288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>
            <a:extLst>
              <a:ext uri="{FF2B5EF4-FFF2-40B4-BE49-F238E27FC236}">
                <a16:creationId xmlns:a16="http://schemas.microsoft.com/office/drawing/2014/main" id="{BE8349F5-AE2B-FF24-AF1B-A078396B4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5800"/>
            <a:ext cx="8196263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注: 线形 2">
            <a:extLst>
              <a:ext uri="{FF2B5EF4-FFF2-40B4-BE49-F238E27FC236}">
                <a16:creationId xmlns:a16="http://schemas.microsoft.com/office/drawing/2014/main" id="{91D3CBEB-BE5E-A0EC-1773-C65CF653AC59}"/>
              </a:ext>
            </a:extLst>
          </p:cNvPr>
          <p:cNvSpPr/>
          <p:nvPr/>
        </p:nvSpPr>
        <p:spPr>
          <a:xfrm>
            <a:off x="7585075" y="1557338"/>
            <a:ext cx="1558925" cy="431800"/>
          </a:xfrm>
          <a:prstGeom prst="borderCallout1">
            <a:avLst>
              <a:gd name="adj1" fmla="val 56445"/>
              <a:gd name="adj2" fmla="val -1207"/>
              <a:gd name="adj3" fmla="val 56350"/>
              <a:gd name="adj4" fmla="val -673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00" dirty="0">
                <a:solidFill>
                  <a:schemeClr val="tx1"/>
                </a:solidFill>
              </a:rPr>
              <a:t>求分数段频数</a:t>
            </a:r>
          </a:p>
        </p:txBody>
      </p:sp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>
            <a:extLst>
              <a:ext uri="{FF2B5EF4-FFF2-40B4-BE49-F238E27FC236}">
                <a16:creationId xmlns:a16="http://schemas.microsoft.com/office/drawing/2014/main" id="{B25111DE-2A1E-3519-79A0-C1873C3C3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476250"/>
            <a:ext cx="7572375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3">
            <a:extLst>
              <a:ext uri="{FF2B5EF4-FFF2-40B4-BE49-F238E27FC236}">
                <a16:creationId xmlns:a16="http://schemas.microsoft.com/office/drawing/2014/main" id="{D4DE7127-C63C-DF13-0AF7-B66F5C123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5418138"/>
            <a:ext cx="8283575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20908C-70FA-85A7-7C01-1E53BCAFEF7F}"/>
              </a:ext>
            </a:extLst>
          </p:cNvPr>
          <p:cNvSpPr/>
          <p:nvPr/>
        </p:nvSpPr>
        <p:spPr>
          <a:xfrm>
            <a:off x="1403350" y="2924175"/>
            <a:ext cx="7643813" cy="3673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>
            <a:extLst>
              <a:ext uri="{FF2B5EF4-FFF2-40B4-BE49-F238E27FC236}">
                <a16:creationId xmlns:a16="http://schemas.microsoft.com/office/drawing/2014/main" id="{99453702-BA76-70E8-19F7-0C3B4E784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85800"/>
            <a:ext cx="7967663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9" name="Picture 3">
            <a:extLst>
              <a:ext uri="{FF2B5EF4-FFF2-40B4-BE49-F238E27FC236}">
                <a16:creationId xmlns:a16="http://schemas.microsoft.com/office/drawing/2014/main" id="{B0829266-AD0D-3B79-763F-06144FE66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4724400"/>
            <a:ext cx="76739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>
            <a:extLst>
              <a:ext uri="{FF2B5EF4-FFF2-40B4-BE49-F238E27FC236}">
                <a16:creationId xmlns:a16="http://schemas.microsoft.com/office/drawing/2014/main" id="{C3870463-B63D-518E-C268-C75E8D5F7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76250"/>
            <a:ext cx="4751387" cy="326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3" name="Picture 5">
            <a:extLst>
              <a:ext uri="{FF2B5EF4-FFF2-40B4-BE49-F238E27FC236}">
                <a16:creationId xmlns:a16="http://schemas.microsoft.com/office/drawing/2014/main" id="{36A038F8-3827-6CA9-14A2-1FC38A893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3724275"/>
            <a:ext cx="4745037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标题 1">
            <a:extLst>
              <a:ext uri="{FF2B5EF4-FFF2-40B4-BE49-F238E27FC236}">
                <a16:creationId xmlns:a16="http://schemas.microsoft.com/office/drawing/2014/main" id="{6DE1F40A-AC6A-25CF-2B4B-81770D372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6.2.1 </a:t>
            </a:r>
            <a:r>
              <a:rPr lang="zh-CN" altLang="en-US"/>
              <a:t>内存空间的访问方式</a:t>
            </a:r>
          </a:p>
        </p:txBody>
      </p:sp>
      <p:sp>
        <p:nvSpPr>
          <p:cNvPr id="98307" name="内容占位符 2">
            <a:extLst>
              <a:ext uri="{FF2B5EF4-FFF2-40B4-BE49-F238E27FC236}">
                <a16:creationId xmlns:a16="http://schemas.microsoft.com/office/drawing/2014/main" id="{0631D011-CC94-812D-6445-95A9D4811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>
                <a:latin typeface="宋体" panose="02010600030101010101" pitchFamily="2" charset="-122"/>
              </a:rPr>
              <a:t>内存空间的访问方式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</a:rPr>
              <a:t>通过变量名访问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</a:rPr>
              <a:t>通过地址访问</a:t>
            </a:r>
          </a:p>
        </p:txBody>
      </p:sp>
      <p:sp>
        <p:nvSpPr>
          <p:cNvPr id="98308" name="灯片编号占位符 3">
            <a:extLst>
              <a:ext uri="{FF2B5EF4-FFF2-40B4-BE49-F238E27FC236}">
                <a16:creationId xmlns:a16="http://schemas.microsoft.com/office/drawing/2014/main" id="{713F992A-5EBA-9F27-9185-8D53FC534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B782B12-2107-42AD-8C36-FC2481873D05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15BA672-8729-6993-3FEC-7F623CD4FEB2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3">
            <a:extLst>
              <a:ext uri="{FF2B5EF4-FFF2-40B4-BE49-F238E27FC236}">
                <a16:creationId xmlns:a16="http://schemas.microsoft.com/office/drawing/2014/main" id="{B57523BD-1D4F-47B3-E268-839FD7BFF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913AD3A-9A2E-4A7F-8556-F0D3AC20A7EE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12A6313-0763-73B0-CA3F-42C3B829530A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数组的声明与使用</a:t>
            </a:r>
          </a:p>
        </p:txBody>
      </p:sp>
      <p:sp>
        <p:nvSpPr>
          <p:cNvPr id="21508" name="标题 1">
            <a:extLst>
              <a:ext uri="{FF2B5EF4-FFF2-40B4-BE49-F238E27FC236}">
                <a16:creationId xmlns:a16="http://schemas.microsoft.com/office/drawing/2014/main" id="{2AF2CE40-9184-D686-72F2-ECF687534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例</a:t>
            </a:r>
            <a:r>
              <a:rPr kumimoji="1" lang="en-US" altLang="zh-CN"/>
              <a:t>6-1</a:t>
            </a:r>
            <a:endParaRPr kumimoji="1" lang="zh-CN" altLang="en-US"/>
          </a:p>
        </p:txBody>
      </p:sp>
      <p:sp>
        <p:nvSpPr>
          <p:cNvPr id="21509" name="内容占位符 2">
            <a:extLst>
              <a:ext uri="{FF2B5EF4-FFF2-40B4-BE49-F238E27FC236}">
                <a16:creationId xmlns:a16="http://schemas.microsoft.com/office/drawing/2014/main" id="{9871BA5D-FB35-A2DD-9398-0FA1B3AEAB3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int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a[10]</a:t>
            </a:r>
            <a:r>
              <a:rPr lang="en-US" altLang="zh-CN" sz="2000">
                <a:latin typeface="Consolas" panose="020B0609020204030204" pitchFamily="49" charset="0"/>
              </a:rPr>
              <a:t>,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b[10]</a:t>
            </a:r>
            <a:r>
              <a:rPr lang="en-US" altLang="zh-CN" sz="200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for(int i = 0; i &lt; 10; i++)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a[i]</a:t>
            </a:r>
            <a:r>
              <a:rPr lang="en-US" altLang="zh-CN" sz="2000">
                <a:solidFill>
                  <a:srgbClr val="66FFF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>
                <a:latin typeface="Consolas" panose="020B0609020204030204" pitchFamily="49" charset="0"/>
              </a:rPr>
              <a:t>= i * 2 - 1;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b[10 - i - 1] </a:t>
            </a:r>
            <a:r>
              <a:rPr lang="en-US" altLang="zh-CN" sz="2000">
                <a:latin typeface="Consolas" panose="020B0609020204030204" pitchFamily="49" charset="0"/>
              </a:rPr>
              <a:t>=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a[i]</a:t>
            </a:r>
            <a:r>
              <a:rPr lang="en-US" altLang="zh-CN" sz="200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}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for(int i = 0; i &lt; 10; i++) {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cout &lt;&lt; "a[" &lt;&lt; i &lt;&lt; "] = " &lt;&lt;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a[i]</a:t>
            </a:r>
            <a:r>
              <a:rPr lang="en-US" altLang="zh-CN" sz="2000">
                <a:solidFill>
                  <a:srgbClr val="66FFF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>
                <a:latin typeface="Consolas" panose="020B0609020204030204" pitchFamily="49" charset="0"/>
              </a:rPr>
              <a:t>&lt;&lt; "  ";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cout &lt;&lt; "b[" &lt;&lt; I &lt;&lt; "] = " &lt;&lt;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b[i]</a:t>
            </a:r>
            <a:r>
              <a:rPr lang="en-US" altLang="zh-CN" sz="2000">
                <a:solidFill>
                  <a:srgbClr val="66FFF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>
                <a:latin typeface="Consolas" panose="020B0609020204030204" pitchFamily="49" charset="0"/>
              </a:rPr>
              <a:t>&lt;&lt; endl;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}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return 0;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spcBef>
                <a:spcPct val="0"/>
              </a:spcBef>
              <a:buFont typeface="Georgia" panose="02040502050405020303" pitchFamily="18" charset="0"/>
              <a:buNone/>
            </a:pPr>
            <a:endParaRPr lang="zh-CN" altLang="en-US" sz="200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标题 1">
            <a:extLst>
              <a:ext uri="{FF2B5EF4-FFF2-40B4-BE49-F238E27FC236}">
                <a16:creationId xmlns:a16="http://schemas.microsoft.com/office/drawing/2014/main" id="{3DDF640B-B990-C51B-E7E0-187FDA24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6.2.2 </a:t>
            </a:r>
            <a:r>
              <a:rPr lang="zh-CN" altLang="en-US"/>
              <a:t>指针变量的声明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A5DD2F73-A059-83A3-B5A9-2B02B84CD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概念</a:t>
            </a:r>
            <a:endParaRPr lang="en-US" altLang="zh-CN" dirty="0">
              <a:latin typeface="宋体" pitchFamily="2" charset="-122"/>
            </a:endParaRPr>
          </a:p>
          <a:p>
            <a:pPr marL="658368" lvl="1" indent="-246888" eaLnBrk="1" fontAlgn="auto" hangingPunct="1">
              <a:lnSpc>
                <a:spcPct val="95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宋体" pitchFamily="2" charset="-122"/>
              </a:rPr>
              <a:t>指针：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</a:rPr>
              <a:t>内存地址，用于间接访问内存单元</a:t>
            </a:r>
          </a:p>
          <a:p>
            <a:pPr marL="658368" lvl="1" indent="-246888" eaLnBrk="1" fontAlgn="auto" hangingPunct="1">
              <a:lnSpc>
                <a:spcPct val="95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宋体" pitchFamily="2" charset="-122"/>
              </a:rPr>
              <a:t>指针变量：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</a:rPr>
              <a:t>用于存放地址的变量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声明</a:t>
            </a:r>
            <a:endParaRPr lang="en-US" altLang="zh-CN" dirty="0">
              <a:latin typeface="宋体" pitchFamily="2" charset="-122"/>
            </a:endParaRP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r>
              <a:rPr lang="zh-CN" altLang="en-US" sz="2000">
                <a:solidFill>
                  <a:schemeClr val="tx1"/>
                </a:solidFill>
                <a:latin typeface="宋体" pitchFamily="2" charset="-122"/>
              </a:rPr>
              <a:t>例：</a:t>
            </a:r>
            <a:r>
              <a:rPr lang="en-US" altLang="zh-CN"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static 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 i;</a:t>
            </a: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static int*  ptr 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= &amp;i;</a:t>
            </a:r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altLang="zh-CN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引用</a:t>
            </a:r>
            <a:endParaRPr lang="en-US" altLang="zh-CN" dirty="0">
              <a:latin typeface="宋体" pitchFamily="2" charset="-122"/>
            </a:endParaRP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</a:rPr>
              <a:t>例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 = 3;</a:t>
            </a: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</a:rPr>
              <a:t>例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</a:rPr>
              <a:t>：</a:t>
            </a:r>
            <a:r>
              <a:rPr lang="zh-CN" alt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ptr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CN"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3;</a:t>
            </a:r>
            <a:endParaRPr lang="en-US" altLang="zh-CN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356" name="灯片编号占位符 3">
            <a:extLst>
              <a:ext uri="{FF2B5EF4-FFF2-40B4-BE49-F238E27FC236}">
                <a16:creationId xmlns:a16="http://schemas.microsoft.com/office/drawing/2014/main" id="{12EF54E9-2C41-F21F-F0DD-BE8191C3D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FC57A1D-5F76-4903-964C-9FCC1EB988BC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4C6DDF6-EFE9-76AA-8806-482D1A7E9ABB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</a:t>
            </a:r>
          </a:p>
        </p:txBody>
      </p:sp>
      <p:sp>
        <p:nvSpPr>
          <p:cNvPr id="100358" name="Line 40">
            <a:extLst>
              <a:ext uri="{FF2B5EF4-FFF2-40B4-BE49-F238E27FC236}">
                <a16:creationId xmlns:a16="http://schemas.microsoft.com/office/drawing/2014/main" id="{8A99B645-F005-6F6B-A5DD-941DB79181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11413" y="4222750"/>
            <a:ext cx="0" cy="228600"/>
          </a:xfrm>
          <a:prstGeom prst="line">
            <a:avLst/>
          </a:prstGeom>
          <a:noFill/>
          <a:ln w="12700" cap="sq">
            <a:solidFill>
              <a:schemeClr val="tx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59" name="TextBox 1">
            <a:extLst>
              <a:ext uri="{FF2B5EF4-FFF2-40B4-BE49-F238E27FC236}">
                <a16:creationId xmlns:a16="http://schemas.microsoft.com/office/drawing/2014/main" id="{8B49A83E-2F06-8A4C-4AA7-70773DA96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337050"/>
            <a:ext cx="29527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隶书" panose="02010509060101010101" pitchFamily="49" charset="-122"/>
              </a:rPr>
              <a:t>指向整型变量的指针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隶书" panose="020105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00360" name="Rectangle 44">
            <a:extLst>
              <a:ext uri="{FF2B5EF4-FFF2-40B4-BE49-F238E27FC236}">
                <a16:creationId xmlns:a16="http://schemas.microsoft.com/office/drawing/2014/main" id="{DBBA3476-14A8-5BDB-2D9C-1C7BFAF8C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688" y="5040313"/>
            <a:ext cx="1944687" cy="129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pSp>
        <p:nvGrpSpPr>
          <p:cNvPr id="100361" name="Group 5">
            <a:extLst>
              <a:ext uri="{FF2B5EF4-FFF2-40B4-BE49-F238E27FC236}">
                <a16:creationId xmlns:a16="http://schemas.microsoft.com/office/drawing/2014/main" id="{474C4E22-4937-55C9-E5C1-FCA402C02264}"/>
              </a:ext>
            </a:extLst>
          </p:cNvPr>
          <p:cNvGrpSpPr>
            <a:grpSpLocks/>
          </p:cNvGrpSpPr>
          <p:nvPr/>
        </p:nvGrpSpPr>
        <p:grpSpPr bwMode="auto">
          <a:xfrm>
            <a:off x="4284663" y="4992688"/>
            <a:ext cx="3556000" cy="1681162"/>
            <a:chOff x="2438" y="3264"/>
            <a:chExt cx="2240" cy="1059"/>
          </a:xfrm>
        </p:grpSpPr>
        <p:sp>
          <p:nvSpPr>
            <p:cNvPr id="100387" name="Rectangle 6">
              <a:extLst>
                <a:ext uri="{FF2B5EF4-FFF2-40B4-BE49-F238E27FC236}">
                  <a16:creationId xmlns:a16="http://schemas.microsoft.com/office/drawing/2014/main" id="{3C794578-AE3B-1361-050E-8A8AB6073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2" y="3566"/>
              <a:ext cx="568" cy="424"/>
            </a:xfrm>
            <a:prstGeom prst="rect">
              <a:avLst/>
            </a:prstGeom>
            <a:solidFill>
              <a:schemeClr val="accent1"/>
            </a:solidFill>
            <a:ln w="12699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Consolas" panose="020B0609020204030204" pitchFamily="49" charset="0"/>
                  <a:ea typeface="隶书" panose="02010509060101010101" pitchFamily="49" charset="-122"/>
                </a:rPr>
                <a:t>2000</a:t>
              </a:r>
              <a:endParaRPr lang="en-US" altLang="zh-CN" sz="24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100388" name="Rectangle 7">
              <a:extLst>
                <a:ext uri="{FF2B5EF4-FFF2-40B4-BE49-F238E27FC236}">
                  <a16:creationId xmlns:a16="http://schemas.microsoft.com/office/drawing/2014/main" id="{43944017-3890-0C1F-2474-47A63C42E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" y="3566"/>
              <a:ext cx="568" cy="424"/>
            </a:xfrm>
            <a:prstGeom prst="rect">
              <a:avLst/>
            </a:prstGeom>
            <a:solidFill>
              <a:schemeClr val="accent1"/>
            </a:solidFill>
            <a:ln w="12699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Consolas" panose="020B0609020204030204" pitchFamily="49" charset="0"/>
                  <a:ea typeface="隶书" panose="02010509060101010101" pitchFamily="49" charset="-122"/>
                </a:rPr>
                <a:t>3</a:t>
              </a:r>
              <a:endParaRPr lang="en-US" altLang="zh-CN" sz="24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100389" name="Line 8">
              <a:extLst>
                <a:ext uri="{FF2B5EF4-FFF2-40B4-BE49-F238E27FC236}">
                  <a16:creationId xmlns:a16="http://schemas.microsoft.com/office/drawing/2014/main" id="{AD6FA540-8FC3-52DC-1D64-87C2171266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778"/>
              <a:ext cx="768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0" name="Rectangle 9">
              <a:extLst>
                <a:ext uri="{FF2B5EF4-FFF2-40B4-BE49-F238E27FC236}">
                  <a16:creationId xmlns:a16="http://schemas.microsoft.com/office/drawing/2014/main" id="{2F091BB3-7A14-5C1F-4A52-5ED7609BC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" y="3264"/>
              <a:ext cx="438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latin typeface="Consolas" panose="020B0609020204030204" pitchFamily="49" charset="0"/>
                  <a:ea typeface="隶书" panose="02010509060101010101" pitchFamily="49" charset="-122"/>
                </a:rPr>
                <a:t>ptr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zh-CN" sz="24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100391" name="Rectangle 10">
              <a:extLst>
                <a:ext uri="{FF2B5EF4-FFF2-40B4-BE49-F238E27FC236}">
                  <a16:creationId xmlns:a16="http://schemas.microsoft.com/office/drawing/2014/main" id="{77235210-99F0-D319-8F86-97CF38A4E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4" y="3264"/>
              <a:ext cx="54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latin typeface="Consolas" panose="020B0609020204030204" pitchFamily="49" charset="0"/>
                  <a:ea typeface="隶书" panose="02010509060101010101" pitchFamily="49" charset="-122"/>
                </a:rPr>
                <a:t>*ptr</a:t>
              </a:r>
            </a:p>
          </p:txBody>
        </p:sp>
        <p:sp>
          <p:nvSpPr>
            <p:cNvPr id="100392" name="Rectangle 11">
              <a:extLst>
                <a:ext uri="{FF2B5EF4-FFF2-40B4-BE49-F238E27FC236}">
                  <a16:creationId xmlns:a16="http://schemas.microsoft.com/office/drawing/2014/main" id="{A84A88F0-E0E5-70DB-AF06-4ED4007E2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4" y="3648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latin typeface="Consolas" panose="020B0609020204030204" pitchFamily="49" charset="0"/>
                  <a:ea typeface="隶书" panose="02010509060101010101" pitchFamily="49" charset="-122"/>
                </a:rPr>
                <a:t>i</a:t>
              </a:r>
            </a:p>
          </p:txBody>
        </p:sp>
        <p:sp>
          <p:nvSpPr>
            <p:cNvPr id="100393" name="Rectangle 12">
              <a:extLst>
                <a:ext uri="{FF2B5EF4-FFF2-40B4-BE49-F238E27FC236}">
                  <a16:creationId xmlns:a16="http://schemas.microsoft.com/office/drawing/2014/main" id="{2A2A9E86-273B-9E5F-AF7E-C752A1A23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4032"/>
              <a:ext cx="54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latin typeface="Consolas" panose="020B0609020204030204" pitchFamily="49" charset="0"/>
                  <a:ea typeface="隶书" panose="02010509060101010101" pitchFamily="49" charset="-122"/>
                </a:rPr>
                <a:t>2000</a:t>
              </a:r>
            </a:p>
          </p:txBody>
        </p:sp>
      </p:grpSp>
      <p:grpSp>
        <p:nvGrpSpPr>
          <p:cNvPr id="100362" name="Group 13">
            <a:extLst>
              <a:ext uri="{FF2B5EF4-FFF2-40B4-BE49-F238E27FC236}">
                <a16:creationId xmlns:a16="http://schemas.microsoft.com/office/drawing/2014/main" id="{5E0161FE-9F28-E6FA-BE74-ED174550181D}"/>
              </a:ext>
            </a:extLst>
          </p:cNvPr>
          <p:cNvGrpSpPr>
            <a:grpSpLocks/>
          </p:cNvGrpSpPr>
          <p:nvPr/>
        </p:nvGrpSpPr>
        <p:grpSpPr bwMode="auto">
          <a:xfrm>
            <a:off x="5580063" y="1130300"/>
            <a:ext cx="3536950" cy="4187825"/>
            <a:chOff x="3408" y="576"/>
            <a:chExt cx="2228" cy="2638"/>
          </a:xfrm>
        </p:grpSpPr>
        <p:grpSp>
          <p:nvGrpSpPr>
            <p:cNvPr id="100363" name="Group 14">
              <a:extLst>
                <a:ext uri="{FF2B5EF4-FFF2-40B4-BE49-F238E27FC236}">
                  <a16:creationId xmlns:a16="http://schemas.microsoft.com/office/drawing/2014/main" id="{7E13165C-7AAA-4047-6A92-75659C5BC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4" y="576"/>
              <a:ext cx="1124" cy="2638"/>
              <a:chOff x="3984" y="576"/>
              <a:chExt cx="1124" cy="2638"/>
            </a:xfrm>
          </p:grpSpPr>
          <p:sp>
            <p:nvSpPr>
              <p:cNvPr id="100374" name="Rectangle 15">
                <a:extLst>
                  <a:ext uri="{FF2B5EF4-FFF2-40B4-BE49-F238E27FC236}">
                    <a16:creationId xmlns:a16="http://schemas.microsoft.com/office/drawing/2014/main" id="{4455A0BF-5F53-491C-7746-5162AEE4F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6" y="835"/>
                <a:ext cx="1000" cy="1816"/>
              </a:xfrm>
              <a:prstGeom prst="rect">
                <a:avLst/>
              </a:prstGeom>
              <a:solidFill>
                <a:schemeClr val="bg1"/>
              </a:solidFill>
              <a:ln w="12699">
                <a:solidFill>
                  <a:srgbClr val="00C8C8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100375" name="Line 16">
                <a:extLst>
                  <a:ext uri="{FF2B5EF4-FFF2-40B4-BE49-F238E27FC236}">
                    <a16:creationId xmlns:a16="http://schemas.microsoft.com/office/drawing/2014/main" id="{187F73DE-2AF6-8086-CF12-76C89781CC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2" y="1071"/>
                <a:ext cx="1008" cy="0"/>
              </a:xfrm>
              <a:prstGeom prst="line">
                <a:avLst/>
              </a:prstGeom>
              <a:noFill/>
              <a:ln w="12699">
                <a:solidFill>
                  <a:srgbClr val="00D5D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76" name="Line 17">
                <a:extLst>
                  <a:ext uri="{FF2B5EF4-FFF2-40B4-BE49-F238E27FC236}">
                    <a16:creationId xmlns:a16="http://schemas.microsoft.com/office/drawing/2014/main" id="{F57F03D4-F726-EC33-C87E-21239A7A42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2" y="1503"/>
                <a:ext cx="1008" cy="0"/>
              </a:xfrm>
              <a:prstGeom prst="line">
                <a:avLst/>
              </a:prstGeom>
              <a:noFill/>
              <a:ln w="12699">
                <a:solidFill>
                  <a:srgbClr val="00D5D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77" name="Line 18">
                <a:extLst>
                  <a:ext uri="{FF2B5EF4-FFF2-40B4-BE49-F238E27FC236}">
                    <a16:creationId xmlns:a16="http://schemas.microsoft.com/office/drawing/2014/main" id="{960CB9CE-9007-17B1-DEC6-3ECF41286D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2" y="1743"/>
                <a:ext cx="1008" cy="0"/>
              </a:xfrm>
              <a:prstGeom prst="line">
                <a:avLst/>
              </a:prstGeom>
              <a:noFill/>
              <a:ln w="12699">
                <a:solidFill>
                  <a:srgbClr val="00D5D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78" name="Line 19">
                <a:extLst>
                  <a:ext uri="{FF2B5EF4-FFF2-40B4-BE49-F238E27FC236}">
                    <a16:creationId xmlns:a16="http://schemas.microsoft.com/office/drawing/2014/main" id="{575E6B8F-B9DD-C1B0-DA3E-81CE17A085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2" y="1983"/>
                <a:ext cx="1008" cy="0"/>
              </a:xfrm>
              <a:prstGeom prst="line">
                <a:avLst/>
              </a:prstGeom>
              <a:noFill/>
              <a:ln w="12699">
                <a:solidFill>
                  <a:srgbClr val="00D5D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79" name="Line 20">
                <a:extLst>
                  <a:ext uri="{FF2B5EF4-FFF2-40B4-BE49-F238E27FC236}">
                    <a16:creationId xmlns:a16="http://schemas.microsoft.com/office/drawing/2014/main" id="{6D61F00E-8CFF-938A-2F1F-E30F0FB844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2" y="2415"/>
                <a:ext cx="1008" cy="0"/>
              </a:xfrm>
              <a:prstGeom prst="line">
                <a:avLst/>
              </a:prstGeom>
              <a:noFill/>
              <a:ln w="12699">
                <a:solidFill>
                  <a:srgbClr val="00C8C8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80" name="Line 21">
                <a:extLst>
                  <a:ext uri="{FF2B5EF4-FFF2-40B4-BE49-F238E27FC236}">
                    <a16:creationId xmlns:a16="http://schemas.microsoft.com/office/drawing/2014/main" id="{C29EBFDC-60FF-D191-AFAF-5E667DE0B0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50" y="2655"/>
                <a:ext cx="0" cy="384"/>
              </a:xfrm>
              <a:prstGeom prst="line">
                <a:avLst/>
              </a:prstGeom>
              <a:noFill/>
              <a:ln w="12699">
                <a:solidFill>
                  <a:srgbClr val="00C8C8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81" name="Line 22">
                <a:extLst>
                  <a:ext uri="{FF2B5EF4-FFF2-40B4-BE49-F238E27FC236}">
                    <a16:creationId xmlns:a16="http://schemas.microsoft.com/office/drawing/2014/main" id="{063115FA-49ED-D155-DD37-7EE727BEC4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2" y="2655"/>
                <a:ext cx="0" cy="336"/>
              </a:xfrm>
              <a:prstGeom prst="line">
                <a:avLst/>
              </a:prstGeom>
              <a:noFill/>
              <a:ln w="12699">
                <a:solidFill>
                  <a:srgbClr val="00C8C8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82" name="Freeform 23">
                <a:extLst>
                  <a:ext uri="{FF2B5EF4-FFF2-40B4-BE49-F238E27FC236}">
                    <a16:creationId xmlns:a16="http://schemas.microsoft.com/office/drawing/2014/main" id="{DD1D2730-DB13-59D9-ADA6-990212D36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2" y="2930"/>
                <a:ext cx="1009" cy="284"/>
              </a:xfrm>
              <a:custGeom>
                <a:avLst/>
                <a:gdLst>
                  <a:gd name="T0" fmla="*/ 0 w 1009"/>
                  <a:gd name="T1" fmla="*/ 61 h 284"/>
                  <a:gd name="T2" fmla="*/ 57 w 1009"/>
                  <a:gd name="T3" fmla="*/ 37 h 284"/>
                  <a:gd name="T4" fmla="*/ 94 w 1009"/>
                  <a:gd name="T5" fmla="*/ 12 h 284"/>
                  <a:gd name="T6" fmla="*/ 131 w 1009"/>
                  <a:gd name="T7" fmla="*/ 0 h 284"/>
                  <a:gd name="T8" fmla="*/ 168 w 1009"/>
                  <a:gd name="T9" fmla="*/ 0 h 284"/>
                  <a:gd name="T10" fmla="*/ 205 w 1009"/>
                  <a:gd name="T11" fmla="*/ 0 h 284"/>
                  <a:gd name="T12" fmla="*/ 254 w 1009"/>
                  <a:gd name="T13" fmla="*/ 0 h 284"/>
                  <a:gd name="T14" fmla="*/ 291 w 1009"/>
                  <a:gd name="T15" fmla="*/ 37 h 284"/>
                  <a:gd name="T16" fmla="*/ 328 w 1009"/>
                  <a:gd name="T17" fmla="*/ 49 h 284"/>
                  <a:gd name="T18" fmla="*/ 365 w 1009"/>
                  <a:gd name="T19" fmla="*/ 86 h 284"/>
                  <a:gd name="T20" fmla="*/ 402 w 1009"/>
                  <a:gd name="T21" fmla="*/ 111 h 284"/>
                  <a:gd name="T22" fmla="*/ 426 w 1009"/>
                  <a:gd name="T23" fmla="*/ 148 h 284"/>
                  <a:gd name="T24" fmla="*/ 463 w 1009"/>
                  <a:gd name="T25" fmla="*/ 173 h 284"/>
                  <a:gd name="T26" fmla="*/ 500 w 1009"/>
                  <a:gd name="T27" fmla="*/ 197 h 284"/>
                  <a:gd name="T28" fmla="*/ 525 w 1009"/>
                  <a:gd name="T29" fmla="*/ 234 h 284"/>
                  <a:gd name="T30" fmla="*/ 562 w 1009"/>
                  <a:gd name="T31" fmla="*/ 246 h 284"/>
                  <a:gd name="T32" fmla="*/ 598 w 1009"/>
                  <a:gd name="T33" fmla="*/ 271 h 284"/>
                  <a:gd name="T34" fmla="*/ 635 w 1009"/>
                  <a:gd name="T35" fmla="*/ 283 h 284"/>
                  <a:gd name="T36" fmla="*/ 672 w 1009"/>
                  <a:gd name="T37" fmla="*/ 283 h 284"/>
                  <a:gd name="T38" fmla="*/ 709 w 1009"/>
                  <a:gd name="T39" fmla="*/ 283 h 284"/>
                  <a:gd name="T40" fmla="*/ 759 w 1009"/>
                  <a:gd name="T41" fmla="*/ 283 h 284"/>
                  <a:gd name="T42" fmla="*/ 795 w 1009"/>
                  <a:gd name="T43" fmla="*/ 283 h 284"/>
                  <a:gd name="T44" fmla="*/ 832 w 1009"/>
                  <a:gd name="T45" fmla="*/ 271 h 284"/>
                  <a:gd name="T46" fmla="*/ 869 w 1009"/>
                  <a:gd name="T47" fmla="*/ 259 h 284"/>
                  <a:gd name="T48" fmla="*/ 906 w 1009"/>
                  <a:gd name="T49" fmla="*/ 234 h 284"/>
                  <a:gd name="T50" fmla="*/ 931 w 1009"/>
                  <a:gd name="T51" fmla="*/ 197 h 284"/>
                  <a:gd name="T52" fmla="*/ 955 w 1009"/>
                  <a:gd name="T53" fmla="*/ 160 h 284"/>
                  <a:gd name="T54" fmla="*/ 968 w 1009"/>
                  <a:gd name="T55" fmla="*/ 123 h 284"/>
                  <a:gd name="T56" fmla="*/ 1005 w 1009"/>
                  <a:gd name="T57" fmla="*/ 111 h 284"/>
                  <a:gd name="T58" fmla="*/ 1008 w 1009"/>
                  <a:gd name="T59" fmla="*/ 109 h 284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1009"/>
                  <a:gd name="T91" fmla="*/ 0 h 284"/>
                  <a:gd name="T92" fmla="*/ 1009 w 1009"/>
                  <a:gd name="T93" fmla="*/ 284 h 284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1009" h="284">
                    <a:moveTo>
                      <a:pt x="0" y="61"/>
                    </a:moveTo>
                    <a:lnTo>
                      <a:pt x="57" y="37"/>
                    </a:lnTo>
                    <a:lnTo>
                      <a:pt x="94" y="12"/>
                    </a:lnTo>
                    <a:lnTo>
                      <a:pt x="131" y="0"/>
                    </a:lnTo>
                    <a:lnTo>
                      <a:pt x="168" y="0"/>
                    </a:lnTo>
                    <a:lnTo>
                      <a:pt x="205" y="0"/>
                    </a:lnTo>
                    <a:lnTo>
                      <a:pt x="254" y="0"/>
                    </a:lnTo>
                    <a:lnTo>
                      <a:pt x="291" y="37"/>
                    </a:lnTo>
                    <a:lnTo>
                      <a:pt x="328" y="49"/>
                    </a:lnTo>
                    <a:lnTo>
                      <a:pt x="365" y="86"/>
                    </a:lnTo>
                    <a:lnTo>
                      <a:pt x="402" y="111"/>
                    </a:lnTo>
                    <a:lnTo>
                      <a:pt x="426" y="148"/>
                    </a:lnTo>
                    <a:lnTo>
                      <a:pt x="463" y="173"/>
                    </a:lnTo>
                    <a:lnTo>
                      <a:pt x="500" y="197"/>
                    </a:lnTo>
                    <a:lnTo>
                      <a:pt x="525" y="234"/>
                    </a:lnTo>
                    <a:lnTo>
                      <a:pt x="562" y="246"/>
                    </a:lnTo>
                    <a:lnTo>
                      <a:pt x="598" y="271"/>
                    </a:lnTo>
                    <a:lnTo>
                      <a:pt x="635" y="283"/>
                    </a:lnTo>
                    <a:lnTo>
                      <a:pt x="672" y="283"/>
                    </a:lnTo>
                    <a:lnTo>
                      <a:pt x="709" y="283"/>
                    </a:lnTo>
                    <a:lnTo>
                      <a:pt x="759" y="283"/>
                    </a:lnTo>
                    <a:lnTo>
                      <a:pt x="795" y="283"/>
                    </a:lnTo>
                    <a:lnTo>
                      <a:pt x="832" y="271"/>
                    </a:lnTo>
                    <a:lnTo>
                      <a:pt x="869" y="259"/>
                    </a:lnTo>
                    <a:lnTo>
                      <a:pt x="906" y="234"/>
                    </a:lnTo>
                    <a:lnTo>
                      <a:pt x="931" y="197"/>
                    </a:lnTo>
                    <a:lnTo>
                      <a:pt x="955" y="160"/>
                    </a:lnTo>
                    <a:lnTo>
                      <a:pt x="968" y="123"/>
                    </a:lnTo>
                    <a:lnTo>
                      <a:pt x="1005" y="111"/>
                    </a:lnTo>
                    <a:lnTo>
                      <a:pt x="1008" y="109"/>
                    </a:lnTo>
                  </a:path>
                </a:pathLst>
              </a:custGeom>
              <a:solidFill>
                <a:schemeClr val="bg1"/>
              </a:solidFill>
              <a:ln w="12699" cap="rnd">
                <a:solidFill>
                  <a:srgbClr val="00C8C8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383" name="Line 24">
                <a:extLst>
                  <a:ext uri="{FF2B5EF4-FFF2-40B4-BE49-F238E27FC236}">
                    <a16:creationId xmlns:a16="http://schemas.microsoft.com/office/drawing/2014/main" id="{4CBC6946-E449-7F41-0480-991E5A3F3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6" y="1167"/>
                <a:ext cx="0" cy="240"/>
              </a:xfrm>
              <a:prstGeom prst="line">
                <a:avLst/>
              </a:prstGeom>
              <a:noFill/>
              <a:ln w="12699">
                <a:solidFill>
                  <a:schemeClr val="bg1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84" name="Line 25">
                <a:extLst>
                  <a:ext uri="{FF2B5EF4-FFF2-40B4-BE49-F238E27FC236}">
                    <a16:creationId xmlns:a16="http://schemas.microsoft.com/office/drawing/2014/main" id="{7BBA9FA1-6F78-16B4-FAC9-8FB3B22CE3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6" y="2079"/>
                <a:ext cx="0" cy="240"/>
              </a:xfrm>
              <a:prstGeom prst="line">
                <a:avLst/>
              </a:prstGeom>
              <a:noFill/>
              <a:ln w="12699">
                <a:solidFill>
                  <a:schemeClr val="bg1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85" name="Line 26">
                <a:extLst>
                  <a:ext uri="{FF2B5EF4-FFF2-40B4-BE49-F238E27FC236}">
                    <a16:creationId xmlns:a16="http://schemas.microsoft.com/office/drawing/2014/main" id="{A2C10516-DDAF-743B-3F8A-1D2FB23CDA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6" y="2751"/>
                <a:ext cx="0" cy="240"/>
              </a:xfrm>
              <a:prstGeom prst="line">
                <a:avLst/>
              </a:prstGeom>
              <a:noFill/>
              <a:ln w="12699">
                <a:solidFill>
                  <a:schemeClr val="bg1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86" name="Rectangle 27">
                <a:extLst>
                  <a:ext uri="{FF2B5EF4-FFF2-40B4-BE49-F238E27FC236}">
                    <a16:creationId xmlns:a16="http://schemas.microsoft.com/office/drawing/2014/main" id="{B08C2459-9A2D-FF12-DEB2-23329BCE08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576"/>
                <a:ext cx="112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defTabSz="7620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1800">
                    <a:latin typeface="宋体" panose="02010600030101010101" pitchFamily="2" charset="-122"/>
                    <a:ea typeface="隶书" panose="02010509060101010101" pitchFamily="49" charset="-122"/>
                  </a:rPr>
                  <a:t>内存用户数据区</a:t>
                </a:r>
              </a:p>
            </p:txBody>
          </p:sp>
        </p:grpSp>
        <p:sp>
          <p:nvSpPr>
            <p:cNvPr id="100364" name="Rectangle 28">
              <a:extLst>
                <a:ext uri="{FF2B5EF4-FFF2-40B4-BE49-F238E27FC236}">
                  <a16:creationId xmlns:a16="http://schemas.microsoft.com/office/drawing/2014/main" id="{04C997CF-E1AF-16E5-B17C-A29024E4A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536"/>
              <a:ext cx="548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>
                  <a:latin typeface="宋体" panose="02010600030101010101" pitchFamily="2" charset="-122"/>
                  <a:ea typeface="隶书" panose="02010509060101010101" pitchFamily="49" charset="-122"/>
                </a:rPr>
                <a:t>变量 </a:t>
              </a:r>
              <a:r>
                <a:rPr lang="en-US" altLang="zh-CN" sz="1800">
                  <a:latin typeface="宋体" panose="02010600030101010101" pitchFamily="2" charset="-122"/>
                  <a:ea typeface="隶书" panose="02010509060101010101" pitchFamily="49" charset="-122"/>
                </a:rPr>
                <a:t>i</a:t>
              </a:r>
            </a:p>
          </p:txBody>
        </p:sp>
        <p:sp>
          <p:nvSpPr>
            <p:cNvPr id="100365" name="Rectangle 29">
              <a:extLst>
                <a:ext uri="{FF2B5EF4-FFF2-40B4-BE49-F238E27FC236}">
                  <a16:creationId xmlns:a16="http://schemas.microsoft.com/office/drawing/2014/main" id="{6D612AB8-93EA-B1B0-2BCD-C11D7F4DE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776"/>
              <a:ext cx="548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>
                  <a:latin typeface="宋体" panose="02010600030101010101" pitchFamily="2" charset="-122"/>
                  <a:ea typeface="隶书" panose="02010509060101010101" pitchFamily="49" charset="-122"/>
                </a:rPr>
                <a:t>变量 </a:t>
              </a:r>
              <a:r>
                <a:rPr lang="en-US" altLang="zh-CN" sz="1800">
                  <a:latin typeface="宋体" panose="02010600030101010101" pitchFamily="2" charset="-122"/>
                  <a:ea typeface="隶书" panose="02010509060101010101" pitchFamily="49" charset="-122"/>
                </a:rPr>
                <a:t>j</a:t>
              </a:r>
            </a:p>
          </p:txBody>
        </p:sp>
        <p:sp>
          <p:nvSpPr>
            <p:cNvPr id="100366" name="Rectangle 30">
              <a:extLst>
                <a:ext uri="{FF2B5EF4-FFF2-40B4-BE49-F238E27FC236}">
                  <a16:creationId xmlns:a16="http://schemas.microsoft.com/office/drawing/2014/main" id="{C398D708-EB37-6924-5F2E-D263501DB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2304"/>
              <a:ext cx="481" cy="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>
                  <a:latin typeface="宋体" panose="02010600030101010101" pitchFamily="2" charset="-122"/>
                  <a:ea typeface="隶书" panose="02010509060101010101" pitchFamily="49" charset="-122"/>
                </a:rPr>
                <a:t>变量 </a:t>
              </a:r>
              <a:br>
                <a:rPr lang="zh-CN" altLang="en-US" sz="1800">
                  <a:latin typeface="宋体" panose="02010600030101010101" pitchFamily="2" charset="-122"/>
                  <a:ea typeface="隶书" panose="02010509060101010101" pitchFamily="49" charset="-122"/>
                </a:rPr>
              </a:br>
              <a:r>
                <a:rPr lang="en-US" altLang="zh-CN" sz="1800">
                  <a:latin typeface="宋体" panose="02010600030101010101" pitchFamily="2" charset="-122"/>
                  <a:ea typeface="隶书" panose="02010509060101010101" pitchFamily="49" charset="-122"/>
                </a:rPr>
                <a:t>ptr</a:t>
              </a:r>
            </a:p>
          </p:txBody>
        </p:sp>
        <p:sp>
          <p:nvSpPr>
            <p:cNvPr id="100367" name="Rectangle 31">
              <a:extLst>
                <a:ext uri="{FF2B5EF4-FFF2-40B4-BE49-F238E27FC236}">
                  <a16:creationId xmlns:a16="http://schemas.microsoft.com/office/drawing/2014/main" id="{ACE52647-EF35-5CEB-9DD5-A5332DC7F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8" y="1536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隶书" panose="02010509060101010101" pitchFamily="49" charset="-122"/>
                </a:rPr>
                <a:t>3</a:t>
              </a:r>
            </a:p>
          </p:txBody>
        </p:sp>
        <p:sp>
          <p:nvSpPr>
            <p:cNvPr id="100368" name="Rectangle 32">
              <a:extLst>
                <a:ext uri="{FF2B5EF4-FFF2-40B4-BE49-F238E27FC236}">
                  <a16:creationId xmlns:a16="http://schemas.microsoft.com/office/drawing/2014/main" id="{C423A51D-7DF7-473F-FFDF-E4466DA87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8" y="1776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隶书" panose="02010509060101010101" pitchFamily="49" charset="-122"/>
                </a:rPr>
                <a:t>6</a:t>
              </a:r>
            </a:p>
          </p:txBody>
        </p:sp>
        <p:sp>
          <p:nvSpPr>
            <p:cNvPr id="100369" name="Rectangle 33">
              <a:extLst>
                <a:ext uri="{FF2B5EF4-FFF2-40B4-BE49-F238E27FC236}">
                  <a16:creationId xmlns:a16="http://schemas.microsoft.com/office/drawing/2014/main" id="{1EF4ACAE-4F96-3DAB-62AE-C22C7A947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448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隶书" panose="02010509060101010101" pitchFamily="49" charset="-122"/>
                </a:rPr>
                <a:t>2000</a:t>
              </a:r>
            </a:p>
          </p:txBody>
        </p:sp>
        <p:sp>
          <p:nvSpPr>
            <p:cNvPr id="100370" name="Freeform 34">
              <a:extLst>
                <a:ext uri="{FF2B5EF4-FFF2-40B4-BE49-F238E27FC236}">
                  <a16:creationId xmlns:a16="http://schemas.microsoft.com/office/drawing/2014/main" id="{13F7D287-03D6-25F5-03F3-8C41F1EE3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" y="1647"/>
              <a:ext cx="145" cy="913"/>
            </a:xfrm>
            <a:custGeom>
              <a:avLst/>
              <a:gdLst>
                <a:gd name="T0" fmla="*/ 144 w 145"/>
                <a:gd name="T1" fmla="*/ 912 h 913"/>
                <a:gd name="T2" fmla="*/ 0 w 145"/>
                <a:gd name="T3" fmla="*/ 912 h 913"/>
                <a:gd name="T4" fmla="*/ 0 w 145"/>
                <a:gd name="T5" fmla="*/ 0 h 913"/>
                <a:gd name="T6" fmla="*/ 144 w 145"/>
                <a:gd name="T7" fmla="*/ 0 h 9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"/>
                <a:gd name="T13" fmla="*/ 0 h 913"/>
                <a:gd name="T14" fmla="*/ 145 w 145"/>
                <a:gd name="T15" fmla="*/ 913 h 9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" h="913">
                  <a:moveTo>
                    <a:pt x="144" y="912"/>
                  </a:moveTo>
                  <a:lnTo>
                    <a:pt x="0" y="912"/>
                  </a:lnTo>
                  <a:lnTo>
                    <a:pt x="0" y="0"/>
                  </a:lnTo>
                  <a:lnTo>
                    <a:pt x="144" y="0"/>
                  </a:lnTo>
                </a:path>
              </a:pathLst>
            </a:custGeom>
            <a:solidFill>
              <a:schemeClr val="bg1"/>
            </a:solidFill>
            <a:ln w="12699" cap="rnd">
              <a:solidFill>
                <a:srgbClr val="FF0000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71" name="Rectangle 35">
              <a:extLst>
                <a:ext uri="{FF2B5EF4-FFF2-40B4-BE49-F238E27FC236}">
                  <a16:creationId xmlns:a16="http://schemas.microsoft.com/office/drawing/2014/main" id="{ECFD5394-DB2D-93F9-F0F0-9FB120AAC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536"/>
              <a:ext cx="404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隶书" panose="02010509060101010101" pitchFamily="49" charset="-122"/>
                </a:rPr>
                <a:t>2000</a:t>
              </a:r>
            </a:p>
          </p:txBody>
        </p:sp>
        <p:sp>
          <p:nvSpPr>
            <p:cNvPr id="100372" name="Rectangle 36">
              <a:extLst>
                <a:ext uri="{FF2B5EF4-FFF2-40B4-BE49-F238E27FC236}">
                  <a16:creationId xmlns:a16="http://schemas.microsoft.com/office/drawing/2014/main" id="{F0AD56F3-1219-9A51-5344-6FF2D315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776"/>
              <a:ext cx="404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隶书" panose="02010509060101010101" pitchFamily="49" charset="-122"/>
                </a:rPr>
                <a:t>2004</a:t>
              </a:r>
            </a:p>
          </p:txBody>
        </p:sp>
        <p:sp>
          <p:nvSpPr>
            <p:cNvPr id="100373" name="Rectangle 37">
              <a:extLst>
                <a:ext uri="{FF2B5EF4-FFF2-40B4-BE49-F238E27FC236}">
                  <a16:creationId xmlns:a16="http://schemas.microsoft.com/office/drawing/2014/main" id="{6FE98F27-5F16-6DE6-A779-C2A1B42FB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448"/>
              <a:ext cx="404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隶书" panose="02010509060101010101" pitchFamily="49" charset="-122"/>
                </a:rPr>
                <a:t>3010</a:t>
              </a:r>
            </a:p>
          </p:txBody>
        </p:sp>
      </p:grp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标题 1">
            <a:extLst>
              <a:ext uri="{FF2B5EF4-FFF2-40B4-BE49-F238E27FC236}">
                <a16:creationId xmlns:a16="http://schemas.microsoft.com/office/drawing/2014/main" id="{E6FBE379-57F4-5DF6-689A-D3C63554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6.2.3 </a:t>
            </a:r>
            <a:r>
              <a:rPr lang="zh-CN" altLang="en-US" sz="3600"/>
              <a:t>与地址相关的运算</a:t>
            </a:r>
            <a:r>
              <a:rPr lang="en-US" altLang="zh-CN" sz="3600"/>
              <a:t>——</a:t>
            </a:r>
            <a:r>
              <a:rPr lang="zh-CN" altLang="en-US" sz="3600"/>
              <a:t>“</a:t>
            </a:r>
            <a:r>
              <a:rPr lang="en-US" altLang="zh-CN" sz="3600"/>
              <a:t>*</a:t>
            </a:r>
            <a:r>
              <a:rPr lang="zh-CN" altLang="en-US" sz="3600"/>
              <a:t>”和“</a:t>
            </a:r>
            <a:r>
              <a:rPr lang="en-US" altLang="zh-CN" sz="3600">
                <a:latin typeface="Consolas" panose="020B0609020204030204" pitchFamily="49" charset="0"/>
              </a:rPr>
              <a:t>&amp;</a:t>
            </a:r>
            <a:r>
              <a:rPr lang="zh-CN" altLang="en-US" sz="3600"/>
              <a:t>”</a:t>
            </a:r>
            <a:endParaRPr lang="zh-CN" altLang="en-US"/>
          </a:p>
        </p:txBody>
      </p:sp>
      <p:sp>
        <p:nvSpPr>
          <p:cNvPr id="102403" name="内容占位符 2">
            <a:extLst>
              <a:ext uri="{FF2B5EF4-FFF2-40B4-BE49-F238E27FC236}">
                <a16:creationId xmlns:a16="http://schemas.microsoft.com/office/drawing/2014/main" id="{6BC1F0DD-4111-0ADA-704A-836E275A2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>
                <a:latin typeface="宋体" panose="02010600030101010101" pitchFamily="2" charset="-122"/>
              </a:rPr>
              <a:t>地址运算符：</a:t>
            </a:r>
            <a:r>
              <a:rPr lang="en-US" altLang="zh-CN">
                <a:latin typeface="宋体" panose="02010600030101010101" pitchFamily="2" charset="-122"/>
              </a:rPr>
              <a:t>&amp;</a:t>
            </a:r>
          </a:p>
          <a:p>
            <a:pPr lvl="1"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例：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var;</a:t>
            </a:r>
          </a:p>
          <a:p>
            <a:pPr lvl="1"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则 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&amp;var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表示变量 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在内存中的起始地址</a:t>
            </a:r>
          </a:p>
        </p:txBody>
      </p:sp>
      <p:sp>
        <p:nvSpPr>
          <p:cNvPr id="102404" name="灯片编号占位符 3">
            <a:extLst>
              <a:ext uri="{FF2B5EF4-FFF2-40B4-BE49-F238E27FC236}">
                <a16:creationId xmlns:a16="http://schemas.microsoft.com/office/drawing/2014/main" id="{F76A3572-5C57-25D3-3BFC-AAAA2F29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859501E-E5F4-4AF0-8680-777329559FC6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512FB39-5540-4DBF-A1D7-10386EE731BE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</a:t>
            </a:r>
          </a:p>
        </p:txBody>
      </p:sp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标题 1">
            <a:extLst>
              <a:ext uri="{FF2B5EF4-FFF2-40B4-BE49-F238E27FC236}">
                <a16:creationId xmlns:a16="http://schemas.microsoft.com/office/drawing/2014/main" id="{7563FCAB-2ACF-0443-55A5-957CFA271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6.2.4 </a:t>
            </a:r>
            <a:r>
              <a:rPr lang="zh-CN" altLang="en-US"/>
              <a:t>指针的赋值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4B0BC101-534C-A984-4CBE-69C3C5EAE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指针变量的初始化</a:t>
            </a:r>
            <a:endParaRPr lang="en-US" altLang="zh-CN" dirty="0">
              <a:latin typeface="宋体" pitchFamily="2" charset="-122"/>
            </a:endParaRP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宋体" pitchFamily="2" charset="-122"/>
              </a:rPr>
              <a:t>语法形式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latin typeface="宋体" pitchFamily="2" charset="-122"/>
            </a:endParaRP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宋体" pitchFamily="2" charset="-122"/>
              </a:rPr>
              <a:t>	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</a:rPr>
              <a:t>存储类型 数据类型 *指针名＝初始地址；</a:t>
            </a:r>
            <a:endParaRPr lang="zh-CN" altLang="en-US" sz="2800" dirty="0">
              <a:solidFill>
                <a:schemeClr val="tx1"/>
              </a:solidFill>
              <a:latin typeface="宋体" pitchFamily="2" charset="-122"/>
            </a:endParaRP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例：</a:t>
            </a:r>
            <a:r>
              <a:rPr lang="en-US" altLang="zh-CN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 *pa = &amp;a;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注意事项</a:t>
            </a:r>
            <a:endParaRPr lang="en-US" altLang="zh-CN" dirty="0">
              <a:latin typeface="宋体" pitchFamily="2" charset="-122"/>
            </a:endParaRP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latin typeface="宋体" pitchFamily="2" charset="-122"/>
              </a:rPr>
              <a:t>用变量地址作为初值时，该变量必须在指针初始化之前已声明过，且变量类型应与指针类型一致。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latin typeface="宋体" pitchFamily="2" charset="-122"/>
              </a:rPr>
              <a:t>可以用一个已赋初值的指针去初始化另一个指针变量。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latin typeface="宋体" pitchFamily="2" charset="-122"/>
              </a:rPr>
              <a:t>不要用一个内部 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auto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  <a:latin typeface="宋体" pitchFamily="2" charset="-122"/>
              </a:rPr>
              <a:t> </a:t>
            </a:r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latin typeface="宋体" pitchFamily="2" charset="-122"/>
              </a:rPr>
              <a:t>变量去初始化 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static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  <a:latin typeface="宋体" pitchFamily="2" charset="-122"/>
              </a:rPr>
              <a:t> </a:t>
            </a:r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latin typeface="宋体" pitchFamily="2" charset="-122"/>
              </a:rPr>
              <a:t>指针。</a:t>
            </a:r>
            <a:endParaRPr lang="en-US" altLang="zh-CN" sz="2400" dirty="0">
              <a:solidFill>
                <a:schemeClr val="accent4">
                  <a:lumMod val="50000"/>
                </a:schemeClr>
              </a:solidFill>
              <a:latin typeface="宋体" pitchFamily="2" charset="-122"/>
            </a:endParaRPr>
          </a:p>
        </p:txBody>
      </p:sp>
      <p:sp>
        <p:nvSpPr>
          <p:cNvPr id="103428" name="灯片编号占位符 3">
            <a:extLst>
              <a:ext uri="{FF2B5EF4-FFF2-40B4-BE49-F238E27FC236}">
                <a16:creationId xmlns:a16="http://schemas.microsoft.com/office/drawing/2014/main" id="{0CA20BDF-E3B5-0831-FAE7-A130760D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2DE7520-7483-47FC-A0D8-2B5B3DE7D79E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D329DD4-9C0B-172A-74FC-749107F59249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</a:t>
            </a:r>
          </a:p>
        </p:txBody>
      </p:sp>
      <p:sp>
        <p:nvSpPr>
          <p:cNvPr id="103430" name="Rectangle 4">
            <a:extLst>
              <a:ext uri="{FF2B5EF4-FFF2-40B4-BE49-F238E27FC236}">
                <a16:creationId xmlns:a16="http://schemas.microsoft.com/office/drawing/2014/main" id="{7E748A37-2118-D5E0-7C47-8B416589C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50" y="2852738"/>
            <a:ext cx="6116638" cy="576262"/>
          </a:xfrm>
          <a:prstGeom prst="rect">
            <a:avLst/>
          </a:prstGeom>
          <a:noFill/>
          <a:ln w="12699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标题 1">
            <a:extLst>
              <a:ext uri="{FF2B5EF4-FFF2-40B4-BE49-F238E27FC236}">
                <a16:creationId xmlns:a16="http://schemas.microsoft.com/office/drawing/2014/main" id="{303C165A-08A2-63EF-FA33-8D64A3E6A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指针变量的赋值运算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1BA6001D-71BC-C1D0-A981-F8A37B022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537" indent="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zh-CN" altLang="en-US" b="1" dirty="0">
                <a:latin typeface="宋体" pitchFamily="2" charset="-122"/>
              </a:rPr>
              <a:t>指针名</a:t>
            </a:r>
            <a:r>
              <a:rPr lang="en-US" altLang="zh-CN" b="1" dirty="0">
                <a:latin typeface="宋体" pitchFamily="2" charset="-122"/>
              </a:rPr>
              <a:t>=</a:t>
            </a:r>
            <a:r>
              <a:rPr lang="zh-CN" altLang="en-US" b="1" dirty="0">
                <a:latin typeface="宋体" pitchFamily="2" charset="-122"/>
              </a:rPr>
              <a:t>地址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200" dirty="0">
                <a:solidFill>
                  <a:schemeClr val="tx1"/>
                </a:solidFill>
                <a:latin typeface="宋体" pitchFamily="2" charset="-122"/>
              </a:rPr>
              <a:t>“地址”中存放的数据类型与指针类型必须相符。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200" dirty="0">
                <a:solidFill>
                  <a:schemeClr val="tx1"/>
                </a:solidFill>
                <a:latin typeface="宋体" pitchFamily="2" charset="-122"/>
              </a:rPr>
              <a:t>向指针变量赋的值必须是地址常量或变量，不能是普通整数。但可以赋值为整数</a:t>
            </a: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sz="2200" dirty="0">
                <a:solidFill>
                  <a:schemeClr val="tx1"/>
                </a:solidFill>
                <a:latin typeface="宋体" pitchFamily="2" charset="-122"/>
              </a:rPr>
              <a:t>，表示空指针。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200" dirty="0">
                <a:solidFill>
                  <a:srgbClr val="C00000"/>
                </a:solidFill>
                <a:latin typeface="宋体" pitchFamily="2" charset="-122"/>
              </a:rPr>
              <a:t>指针的类型是它所指向变量的类型</a:t>
            </a:r>
            <a:r>
              <a:rPr lang="zh-CN" altLang="en-US" sz="2200" dirty="0">
                <a:solidFill>
                  <a:schemeClr val="tx1"/>
                </a:solidFill>
                <a:latin typeface="宋体" pitchFamily="2" charset="-122"/>
              </a:rPr>
              <a:t>，而不是指针本身数据值的类型，</a:t>
            </a:r>
            <a:r>
              <a:rPr lang="zh-CN" altLang="en-US" sz="2200" dirty="0">
                <a:solidFill>
                  <a:srgbClr val="C00000"/>
                </a:solidFill>
                <a:latin typeface="宋体" pitchFamily="2" charset="-122"/>
              </a:rPr>
              <a:t>任何一个指针本身的数据值都是</a:t>
            </a:r>
            <a:r>
              <a:rPr lang="en-US" altLang="zh-CN" sz="2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unsigned long int</a:t>
            </a:r>
            <a:r>
              <a:rPr lang="zh-CN" altLang="en-US" sz="2200" dirty="0">
                <a:solidFill>
                  <a:srgbClr val="C00000"/>
                </a:solidFill>
                <a:latin typeface="宋体" pitchFamily="2" charset="-122"/>
              </a:rPr>
              <a:t>型</a:t>
            </a:r>
            <a:r>
              <a:rPr lang="zh-CN" altLang="en-US" sz="2200" dirty="0">
                <a:solidFill>
                  <a:schemeClr val="tx1"/>
                </a:solidFill>
                <a:latin typeface="宋体" pitchFamily="2" charset="-122"/>
              </a:rPr>
              <a:t>。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200" dirty="0">
                <a:solidFill>
                  <a:schemeClr val="tx1"/>
                </a:solidFill>
                <a:latin typeface="宋体" pitchFamily="2" charset="-122"/>
              </a:rPr>
              <a:t>允许声明指向 </a:t>
            </a:r>
            <a:r>
              <a:rPr lang="en-US" altLang="zh-CN" sz="2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void </a:t>
            </a:r>
            <a:r>
              <a:rPr lang="zh-CN" altLang="en-US" sz="2200" dirty="0">
                <a:solidFill>
                  <a:srgbClr val="C00000"/>
                </a:solidFill>
                <a:latin typeface="宋体" pitchFamily="2" charset="-122"/>
              </a:rPr>
              <a:t>类型的指针</a:t>
            </a:r>
            <a:r>
              <a:rPr lang="zh-CN" altLang="en-US" sz="2200" dirty="0">
                <a:solidFill>
                  <a:schemeClr val="tx1"/>
                </a:solidFill>
                <a:latin typeface="宋体" pitchFamily="2" charset="-122"/>
              </a:rPr>
              <a:t>。该指针可以被赋予任何类型对象的地址。</a:t>
            </a:r>
            <a:endParaRPr lang="en-US" altLang="zh-CN" sz="2200" dirty="0">
              <a:solidFill>
                <a:schemeClr val="tx1"/>
              </a:solidFill>
              <a:latin typeface="宋体" pitchFamily="2" charset="-122"/>
            </a:endParaRP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200" dirty="0">
                <a:solidFill>
                  <a:schemeClr val="tx1"/>
                </a:solidFill>
                <a:latin typeface="宋体" pitchFamily="2" charset="-122"/>
              </a:rPr>
              <a:t>	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</a:rPr>
              <a:t>例： 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void *general; </a:t>
            </a:r>
            <a:endParaRPr lang="en-US" altLang="zh-CN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452" name="灯片编号占位符 3">
            <a:extLst>
              <a:ext uri="{FF2B5EF4-FFF2-40B4-BE49-F238E27FC236}">
                <a16:creationId xmlns:a16="http://schemas.microsoft.com/office/drawing/2014/main" id="{3C3F98D3-9E41-416B-1133-D3146BAFD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20E8C6E-4AA3-4C22-87DE-17C38B7AD970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63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72C525BA-0F75-BD19-D70F-7D5019C6BCFC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指针的赋值</a:t>
            </a:r>
          </a:p>
        </p:txBody>
      </p:sp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标题 1">
            <a:extLst>
              <a:ext uri="{FF2B5EF4-FFF2-40B4-BE49-F238E27FC236}">
                <a16:creationId xmlns:a16="http://schemas.microsoft.com/office/drawing/2014/main" id="{29C92332-387A-C12C-23F1-C7D807CB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6-5 </a:t>
            </a:r>
            <a:r>
              <a:rPr lang="zh-CN" altLang="en-US"/>
              <a:t>指针的声明、赋值与使用</a:t>
            </a:r>
          </a:p>
        </p:txBody>
      </p:sp>
      <p:sp>
        <p:nvSpPr>
          <p:cNvPr id="105475" name="内容占位符 2">
            <a:extLst>
              <a:ext uri="{FF2B5EF4-FFF2-40B4-BE49-F238E27FC236}">
                <a16:creationId xmlns:a16="http://schemas.microsoft.com/office/drawing/2014/main" id="{6BA85573-CA32-E7A3-F5F3-B80FA20A8BB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i;			//</a:t>
            </a:r>
            <a:r>
              <a:rPr lang="zh-CN" altLang="en-US" sz="2000">
                <a:latin typeface="Consolas" panose="020B0609020204030204" pitchFamily="49" charset="0"/>
              </a:rPr>
              <a:t>定义</a:t>
            </a:r>
            <a:r>
              <a:rPr lang="en-US" altLang="zh-CN" sz="2000">
                <a:latin typeface="Consolas" panose="020B0609020204030204" pitchFamily="49" charset="0"/>
              </a:rPr>
              <a:t>int</a:t>
            </a:r>
            <a:r>
              <a:rPr lang="zh-CN" altLang="en-US" sz="2000">
                <a:latin typeface="Consolas" panose="020B0609020204030204" pitchFamily="49" charset="0"/>
              </a:rPr>
              <a:t>型数</a:t>
            </a:r>
            <a:r>
              <a:rPr lang="en-US" altLang="zh-CN" sz="2000">
                <a:latin typeface="Consolas" panose="020B0609020204030204" pitchFamily="49" charset="0"/>
              </a:rPr>
              <a:t>i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*ptr = &amp;i;		//</a:t>
            </a:r>
            <a:r>
              <a:rPr lang="zh-CN" altLang="en-US" sz="2000">
                <a:latin typeface="Consolas" panose="020B0609020204030204" pitchFamily="49" charset="0"/>
              </a:rPr>
              <a:t>取</a:t>
            </a:r>
            <a:r>
              <a:rPr lang="en-US" altLang="zh-CN" sz="2000">
                <a:latin typeface="Consolas" panose="020B0609020204030204" pitchFamily="49" charset="0"/>
              </a:rPr>
              <a:t>i</a:t>
            </a:r>
            <a:r>
              <a:rPr lang="zh-CN" altLang="en-US" sz="2000">
                <a:latin typeface="Consolas" panose="020B0609020204030204" pitchFamily="49" charset="0"/>
              </a:rPr>
              <a:t>的地址赋给</a:t>
            </a:r>
            <a:r>
              <a:rPr lang="en-US" altLang="zh-CN" sz="2000">
                <a:latin typeface="Consolas" panose="020B0609020204030204" pitchFamily="49" charset="0"/>
              </a:rPr>
              <a:t>ptr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 = 10;			//int</a:t>
            </a:r>
            <a:r>
              <a:rPr lang="zh-CN" altLang="en-US" sz="2000">
                <a:latin typeface="Consolas" panose="020B0609020204030204" pitchFamily="49" charset="0"/>
              </a:rPr>
              <a:t>型数赋初值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cout &lt;&lt; "i = " &lt;&lt; i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			//</a:t>
            </a:r>
            <a:r>
              <a:rPr lang="zh-CN" altLang="en-US" sz="2000">
                <a:latin typeface="Consolas" panose="020B0609020204030204" pitchFamily="49" charset="0"/>
              </a:rPr>
              <a:t>输出</a:t>
            </a:r>
            <a:r>
              <a:rPr lang="en-US" altLang="zh-CN" sz="2000">
                <a:latin typeface="Consolas" panose="020B0609020204030204" pitchFamily="49" charset="0"/>
              </a:rPr>
              <a:t>int</a:t>
            </a:r>
            <a:r>
              <a:rPr lang="zh-CN" altLang="en-US" sz="2000">
                <a:latin typeface="Consolas" panose="020B0609020204030204" pitchFamily="49" charset="0"/>
              </a:rPr>
              <a:t>型数的值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cout &lt;&lt; "*ptr = " &lt;&lt; *ptr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			//</a:t>
            </a:r>
            <a:r>
              <a:rPr lang="zh-CN" altLang="en-US" sz="2000">
                <a:latin typeface="Consolas" panose="020B0609020204030204" pitchFamily="49" charset="0"/>
              </a:rPr>
              <a:t>输出</a:t>
            </a:r>
            <a:r>
              <a:rPr lang="en-US" altLang="zh-CN" sz="2000">
                <a:latin typeface="Consolas" panose="020B0609020204030204" pitchFamily="49" charset="0"/>
              </a:rPr>
              <a:t>int</a:t>
            </a:r>
            <a:r>
              <a:rPr lang="zh-CN" altLang="en-US" sz="2000">
                <a:latin typeface="Consolas" panose="020B0609020204030204" pitchFamily="49" charset="0"/>
              </a:rPr>
              <a:t>型指针所指地址的内容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5476" name="灯片编号占位符 3">
            <a:extLst>
              <a:ext uri="{FF2B5EF4-FFF2-40B4-BE49-F238E27FC236}">
                <a16:creationId xmlns:a16="http://schemas.microsoft.com/office/drawing/2014/main" id="{25DABD5E-8A71-3A84-BD41-4AE97DC7B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718D9EA-454A-4740-B73B-61583B667779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64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C5784E70-09BF-F807-62E7-953BC0B487EC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指针的赋值</a:t>
            </a: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6676DC99-91CC-F67F-863A-1DD154AD64B4}"/>
              </a:ext>
            </a:extLst>
          </p:cNvPr>
          <p:cNvSpPr txBox="1">
            <a:spLocks/>
          </p:cNvSpPr>
          <p:nvPr/>
        </p:nvSpPr>
        <p:spPr bwMode="auto">
          <a:xfrm>
            <a:off x="468313" y="5229225"/>
            <a:ext cx="8229600" cy="13684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kumimoji="0" lang="zh-CN" altLang="zh-CN" dirty="0">
                <a:latin typeface="宋体" pitchFamily="2" charset="-122"/>
                <a:ea typeface="+mn-ea"/>
              </a:rPr>
              <a:t>运行结果：</a:t>
            </a:r>
            <a:endParaRPr kumimoji="0" lang="en-US" altLang="zh-CN" dirty="0">
              <a:latin typeface="宋体" pitchFamily="2" charset="-122"/>
              <a:ea typeface="+mn-ea"/>
            </a:endParaRPr>
          </a:p>
          <a:p>
            <a:pPr marL="365760" indent="-256032" eaLnBrk="1" fontAlgn="auto" hangingPunct="1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kumimoji="0" lang="en-US" altLang="zh-CN" dirty="0">
              <a:latin typeface="宋体" pitchFamily="2" charset="-122"/>
              <a:ea typeface="+mn-ea"/>
            </a:endParaRPr>
          </a:p>
          <a:p>
            <a:pPr marL="365760" indent="-256032" eaLnBrk="1" fontAlgn="auto" hangingPunct="1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kumimoji="0" lang="en-US" altLang="zh-CN" sz="2000" dirty="0" err="1">
                <a:latin typeface="Consolas" pitchFamily="49" charset="0"/>
                <a:ea typeface="+mn-ea"/>
                <a:cs typeface="Consolas" pitchFamily="49" charset="0"/>
              </a:rPr>
              <a:t>i</a:t>
            </a:r>
            <a:r>
              <a:rPr kumimoji="0" lang="en-US" altLang="zh-CN" sz="2000" dirty="0">
                <a:latin typeface="Consolas" pitchFamily="49" charset="0"/>
                <a:ea typeface="+mn-ea"/>
                <a:cs typeface="Consolas" pitchFamily="49" charset="0"/>
              </a:rPr>
              <a:t> = 10</a:t>
            </a:r>
          </a:p>
          <a:p>
            <a:pPr marL="365760" indent="-256032" eaLnBrk="1" fontAlgn="auto" hangingPunct="1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kumimoji="0" lang="en-US" altLang="zh-CN" sz="2000" dirty="0">
                <a:latin typeface="Consolas" pitchFamily="49" charset="0"/>
                <a:ea typeface="+mn-ea"/>
                <a:cs typeface="Consolas" pitchFamily="49" charset="0"/>
              </a:rPr>
              <a:t>*</a:t>
            </a:r>
            <a:r>
              <a:rPr kumimoji="0" lang="en-US" altLang="zh-CN" sz="2000" dirty="0" err="1">
                <a:latin typeface="Consolas" pitchFamily="49" charset="0"/>
                <a:ea typeface="+mn-ea"/>
                <a:cs typeface="Consolas" pitchFamily="49" charset="0"/>
              </a:rPr>
              <a:t>ptr</a:t>
            </a:r>
            <a:r>
              <a:rPr kumimoji="0" lang="en-US" altLang="zh-CN" sz="2000" dirty="0">
                <a:latin typeface="Consolas" pitchFamily="49" charset="0"/>
                <a:ea typeface="+mn-ea"/>
                <a:cs typeface="Consolas" pitchFamily="49" charset="0"/>
              </a:rPr>
              <a:t> = 10</a:t>
            </a:r>
            <a:endParaRPr kumimoji="0" lang="en-US" altLang="zh-CN" dirty="0">
              <a:latin typeface="宋体" pitchFamily="2" charset="-122"/>
              <a:ea typeface="+mn-ea"/>
            </a:endParaRPr>
          </a:p>
          <a:p>
            <a:pPr marL="365760" indent="-256032" eaLnBrk="1" fontAlgn="auto" hangingPunct="1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kumimoji="0" lang="en-US" altLang="zh-CN" dirty="0">
              <a:latin typeface="宋体" pitchFamily="2" charset="-122"/>
              <a:ea typeface="+mn-ea"/>
            </a:endParaRPr>
          </a:p>
        </p:txBody>
      </p:sp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标题 1">
            <a:extLst>
              <a:ext uri="{FF2B5EF4-FFF2-40B4-BE49-F238E27FC236}">
                <a16:creationId xmlns:a16="http://schemas.microsoft.com/office/drawing/2014/main" id="{DF76C859-BFE5-0316-ABAE-02022FCE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6-6 void</a:t>
            </a:r>
            <a:r>
              <a:rPr lang="zh-CN" altLang="en-US"/>
              <a:t>类型指针的使用</a:t>
            </a:r>
          </a:p>
        </p:txBody>
      </p:sp>
      <p:sp>
        <p:nvSpPr>
          <p:cNvPr id="106499" name="内容占位符 2">
            <a:extLst>
              <a:ext uri="{FF2B5EF4-FFF2-40B4-BE49-F238E27FC236}">
                <a16:creationId xmlns:a16="http://schemas.microsoft.com/office/drawing/2014/main" id="{21878411-1B3B-4B8D-C765-B3298F7CED8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//!void voidObject;  </a:t>
            </a:r>
            <a:r>
              <a:rPr lang="zh-CN" altLang="en-US" sz="2000">
                <a:solidFill>
                  <a:srgbClr val="FF0000"/>
                </a:solidFill>
                <a:latin typeface="Consolas" panose="020B0609020204030204" pitchFamily="49" charset="0"/>
              </a:rPr>
              <a:t>错，不能声明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void</a:t>
            </a:r>
            <a:r>
              <a:rPr lang="zh-CN" altLang="en-US" sz="2000">
                <a:solidFill>
                  <a:srgbClr val="FF0000"/>
                </a:solidFill>
                <a:latin typeface="Consolas" panose="020B0609020204030204" pitchFamily="49" charset="0"/>
              </a:rPr>
              <a:t>类型的变量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void *pv;		//</a:t>
            </a:r>
            <a:r>
              <a:rPr lang="zh-CN" altLang="en-US" sz="2000">
                <a:latin typeface="Consolas" panose="020B0609020204030204" pitchFamily="49" charset="0"/>
              </a:rPr>
              <a:t>对，可以声明</a:t>
            </a:r>
            <a:r>
              <a:rPr lang="en-US" altLang="zh-CN" sz="2000">
                <a:latin typeface="Consolas" panose="020B0609020204030204" pitchFamily="49" charset="0"/>
              </a:rPr>
              <a:t>void</a:t>
            </a:r>
            <a:r>
              <a:rPr lang="zh-CN" altLang="en-US" sz="2000">
                <a:latin typeface="Consolas" panose="020B0609020204030204" pitchFamily="49" charset="0"/>
              </a:rPr>
              <a:t>类型的指针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int i = 5;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pv = &amp;i;		//void</a:t>
            </a:r>
            <a:r>
              <a:rPr lang="zh-CN" altLang="en-US" sz="2000">
                <a:latin typeface="Consolas" panose="020B0609020204030204" pitchFamily="49" charset="0"/>
              </a:rPr>
              <a:t>类型指针指向整型变量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int *pint = static_cast&lt;int *&gt;(pv);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//void</a:t>
            </a:r>
            <a:r>
              <a:rPr lang="zh-CN" altLang="en-US" sz="2000">
                <a:latin typeface="Consolas" panose="020B0609020204030204" pitchFamily="49" charset="0"/>
              </a:rPr>
              <a:t>类型指针赋值给</a:t>
            </a:r>
            <a:r>
              <a:rPr lang="en-US" altLang="zh-CN" sz="2000">
                <a:latin typeface="Consolas" panose="020B0609020204030204" pitchFamily="49" charset="0"/>
              </a:rPr>
              <a:t>int</a:t>
            </a:r>
            <a:r>
              <a:rPr lang="zh-CN" altLang="en-US" sz="2000">
                <a:latin typeface="Consolas" panose="020B0609020204030204" pitchFamily="49" charset="0"/>
              </a:rPr>
              <a:t>类型指针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cout &lt;&lt; "*pint = " &lt;&lt; *pint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 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</p:txBody>
      </p:sp>
      <p:sp>
        <p:nvSpPr>
          <p:cNvPr id="106500" name="灯片编号占位符 3">
            <a:extLst>
              <a:ext uri="{FF2B5EF4-FFF2-40B4-BE49-F238E27FC236}">
                <a16:creationId xmlns:a16="http://schemas.microsoft.com/office/drawing/2014/main" id="{C833F75D-F425-7ED3-48A0-4D0857FC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212DCB-160C-4BC9-9AB5-954279D6C7BF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65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AD92D6B6-651E-2CF4-CB47-C4BCE20AE8B0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指针的赋值</a:t>
            </a:r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标题 1">
            <a:extLst>
              <a:ext uri="{FF2B5EF4-FFF2-40B4-BE49-F238E27FC236}">
                <a16:creationId xmlns:a16="http://schemas.microsoft.com/office/drawing/2014/main" id="{F2A7F132-B1F7-74E9-7916-B46F98F3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指向常量的指针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35E62011-27C2-1400-A6F2-379BF8894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不能通过指针来改变所指对象的值，但指针本身可以改变，可以指向另外的对象。</a:t>
            </a:r>
            <a:endParaRPr lang="en-US" altLang="zh-CN" dirty="0">
              <a:latin typeface="宋体" pitchFamily="2" charset="-122"/>
            </a:endParaRP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zh-CN" altLang="en-US" sz="2200" dirty="0">
                <a:solidFill>
                  <a:schemeClr val="tx1"/>
                </a:solidFill>
                <a:latin typeface="宋体" pitchFamily="2" charset="-122"/>
              </a:rPr>
              <a:t>例：</a:t>
            </a:r>
            <a:endParaRPr lang="en-US" altLang="zh-CN" sz="2200" dirty="0">
              <a:solidFill>
                <a:schemeClr val="tx1"/>
              </a:solidFill>
              <a:latin typeface="宋体" pitchFamily="2" charset="-122"/>
            </a:endParaRP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 dirty="0">
                <a:solidFill>
                  <a:srgbClr val="00B050"/>
                </a:solidFill>
                <a:latin typeface="宋体" pitchFamily="2" charset="-122"/>
              </a:rPr>
              <a:t>	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a;</a:t>
            </a: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	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*p1 = &amp;a;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	//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p1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</a:rPr>
              <a:t>指向常量的指针</a:t>
            </a: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	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b;</a:t>
            </a: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p1 = &amp;b;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	//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</a:rPr>
              <a:t>正确，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</a:rPr>
              <a:t>本身的值可以改变</a:t>
            </a: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	</a:t>
            </a:r>
            <a:r>
              <a:rPr lang="zh-CN" alt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p1 = 1;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		//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</a:rPr>
              <a:t>编译时出错，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</a:rPr>
              <a:t>不能通过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</a:rPr>
              <a:t>改变所指的对象</a:t>
            </a: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endParaRPr lang="en-US" altLang="zh-CN" sz="2200" dirty="0">
              <a:solidFill>
                <a:schemeClr val="tx1"/>
              </a:solidFill>
              <a:latin typeface="宋体" pitchFamily="2" charset="-122"/>
            </a:endParaRPr>
          </a:p>
        </p:txBody>
      </p:sp>
      <p:sp>
        <p:nvSpPr>
          <p:cNvPr id="107524" name="灯片编号占位符 3">
            <a:extLst>
              <a:ext uri="{FF2B5EF4-FFF2-40B4-BE49-F238E27FC236}">
                <a16:creationId xmlns:a16="http://schemas.microsoft.com/office/drawing/2014/main" id="{13443E7A-7F70-5C1C-03E3-F438B4AE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377ED1D-3DB0-4A7A-A932-FF7ADB0EB2FA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66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0475AEF2-90F0-69DE-67AE-1C736F3D6735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指针的赋值</a:t>
            </a:r>
          </a:p>
        </p:txBody>
      </p:sp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标题 1">
            <a:extLst>
              <a:ext uri="{FF2B5EF4-FFF2-40B4-BE49-F238E27FC236}">
                <a16:creationId xmlns:a16="http://schemas.microsoft.com/office/drawing/2014/main" id="{F0126904-9FF3-4BEF-A7F0-CC38610C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指针类型的常量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854BB81C-6C57-41D1-BF45-785CB2939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若声明指针常量，则指针本身的值不能被改变。</a:t>
            </a: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zh-CN" altLang="en-US" sz="2200" dirty="0">
                <a:solidFill>
                  <a:schemeClr val="tx1"/>
                </a:solidFill>
                <a:latin typeface="宋体" pitchFamily="2" charset="-122"/>
              </a:rPr>
              <a:t>例：</a:t>
            </a:r>
            <a:endParaRPr lang="en-US" altLang="zh-CN" sz="2200" dirty="0">
              <a:solidFill>
                <a:schemeClr val="tx1"/>
              </a:solidFill>
              <a:latin typeface="宋体" pitchFamily="2" charset="-122"/>
            </a:endParaRP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 dirty="0">
                <a:solidFill>
                  <a:srgbClr val="00B050"/>
                </a:solidFill>
                <a:latin typeface="宋体" pitchFamily="2" charset="-122"/>
              </a:rPr>
              <a:t>	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 a;</a:t>
            </a:r>
          </a:p>
          <a:p>
            <a:pPr marL="658368" lvl="1" indent="-246888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		int * const 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p2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= &amp;a; </a:t>
            </a:r>
          </a:p>
          <a:p>
            <a:pPr marL="658368" lvl="1" indent="-246888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p2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= &amp;b;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itchFamily="2" charset="-122"/>
              </a:rPr>
              <a:t>	//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宋体" pitchFamily="2" charset="-122"/>
              </a:rPr>
              <a:t>错误，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p2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宋体" pitchFamily="2" charset="-122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</a:rPr>
              <a:t>指针常量，值不能改变</a:t>
            </a: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</a:endParaRPr>
          </a:p>
        </p:txBody>
      </p:sp>
      <p:sp>
        <p:nvSpPr>
          <p:cNvPr id="109572" name="灯片编号占位符 3">
            <a:extLst>
              <a:ext uri="{FF2B5EF4-FFF2-40B4-BE49-F238E27FC236}">
                <a16:creationId xmlns:a16="http://schemas.microsoft.com/office/drawing/2014/main" id="{C46DF9F3-CD2B-9569-9792-05731C12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F4295FC-A3B5-42B6-89BB-1081D510FB67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67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37F004AE-943F-71C0-28CA-11786625EA0E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指针的赋值</a:t>
            </a:r>
          </a:p>
        </p:txBody>
      </p:sp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标题 1">
            <a:extLst>
              <a:ext uri="{FF2B5EF4-FFF2-40B4-BE49-F238E27FC236}">
                <a16:creationId xmlns:a16="http://schemas.microsoft.com/office/drawing/2014/main" id="{601B9D0B-CEBC-302E-2B9D-45B03696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指针变量的算术运算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E3B25775-18F4-58BF-3E16-6146E71EA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指针与整数的加减运算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指针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加上或减去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，其意义是指针当前指向位置的前方或后方第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个数据的地址。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这种运算的结果值取决于指针指向的数据类型。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p1[n1]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等价于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(p1 + n1)</a:t>
            </a:r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指针加一，减一运算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指向下一个或前一个数据。</a:t>
            </a: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zh-CN" altLang="en-US" sz="2000" dirty="0">
                <a:solidFill>
                  <a:srgbClr val="00B050"/>
                </a:solidFill>
                <a:latin typeface="宋体" pitchFamily="2" charset="-122"/>
              </a:rPr>
              <a:t>例如：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y=*</a:t>
            </a:r>
            <a:r>
              <a:rPr lang="en-US" altLang="zh-CN" sz="2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px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++ </a:t>
            </a:r>
            <a:r>
              <a:rPr lang="zh-CN" altLang="en-US" sz="2000" dirty="0">
                <a:solidFill>
                  <a:srgbClr val="00B050"/>
                </a:solidFill>
                <a:latin typeface="宋体" pitchFamily="2" charset="-122"/>
              </a:rPr>
              <a:t>相当于 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y=*(</a:t>
            </a:r>
            <a:r>
              <a:rPr lang="en-US" altLang="zh-CN" sz="2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px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++) </a:t>
            </a:r>
            <a:br>
              <a:rPr lang="en-US" altLang="zh-CN" sz="2000" dirty="0">
                <a:solidFill>
                  <a:srgbClr val="00B050"/>
                </a:solidFill>
                <a:latin typeface="宋体" pitchFamily="2" charset="-122"/>
              </a:rPr>
            </a:br>
            <a:r>
              <a:rPr lang="en-US" altLang="zh-CN" sz="2000" dirty="0">
                <a:solidFill>
                  <a:srgbClr val="00B050"/>
                </a:solidFill>
                <a:latin typeface="宋体" pitchFamily="2" charset="-122"/>
              </a:rPr>
              <a:t>(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zh-CN" altLang="en-US" sz="2000" dirty="0">
                <a:solidFill>
                  <a:srgbClr val="00B050"/>
                </a:solidFill>
                <a:latin typeface="宋体" pitchFamily="2" charset="-122"/>
              </a:rPr>
              <a:t>和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++</a:t>
            </a:r>
            <a:r>
              <a:rPr lang="zh-CN" altLang="en-US" sz="2000" dirty="0">
                <a:solidFill>
                  <a:srgbClr val="00B050"/>
                </a:solidFill>
                <a:latin typeface="宋体" pitchFamily="2" charset="-122"/>
              </a:rPr>
              <a:t>优先级相同，自右向左运算</a:t>
            </a:r>
            <a:r>
              <a:rPr lang="en-US" altLang="zh-CN" sz="2000" dirty="0">
                <a:solidFill>
                  <a:srgbClr val="00B050"/>
                </a:solidFill>
                <a:latin typeface="宋体" pitchFamily="2" charset="-122"/>
              </a:rPr>
              <a:t>)</a:t>
            </a:r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altLang="zh-CN" dirty="0">
              <a:latin typeface="宋体" pitchFamily="2" charset="-122"/>
            </a:endParaRPr>
          </a:p>
        </p:txBody>
      </p:sp>
      <p:sp>
        <p:nvSpPr>
          <p:cNvPr id="110596" name="灯片编号占位符 3">
            <a:extLst>
              <a:ext uri="{FF2B5EF4-FFF2-40B4-BE49-F238E27FC236}">
                <a16:creationId xmlns:a16="http://schemas.microsoft.com/office/drawing/2014/main" id="{9E8E5939-9CA4-5D68-85AD-384FFEBF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26F9922-2A05-472A-9284-D8C8D54FE92C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68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351A9E11-CE26-615D-D070-364E3BC1195D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指针运算</a:t>
            </a:r>
          </a:p>
        </p:txBody>
      </p:sp>
    </p:spTree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2">
            <a:extLst>
              <a:ext uri="{FF2B5EF4-FFF2-40B4-BE49-F238E27FC236}">
                <a16:creationId xmlns:a16="http://schemas.microsoft.com/office/drawing/2014/main" id="{E76B591E-99B0-44B9-8D46-EAFF05135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75" y="2857500"/>
            <a:ext cx="989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zh-CN" sz="2400">
                <a:latin typeface="Consolas" panose="020B0609020204030204" pitchFamily="49" charset="0"/>
              </a:rPr>
              <a:t>pa</a:t>
            </a:r>
          </a:p>
        </p:txBody>
      </p:sp>
      <p:grpSp>
        <p:nvGrpSpPr>
          <p:cNvPr id="112643" name="Group 42">
            <a:extLst>
              <a:ext uri="{FF2B5EF4-FFF2-40B4-BE49-F238E27FC236}">
                <a16:creationId xmlns:a16="http://schemas.microsoft.com/office/drawing/2014/main" id="{73B7AB6B-72FF-01B2-D609-A2CE92435E51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549275"/>
            <a:ext cx="6672263" cy="5387975"/>
            <a:chOff x="1152" y="334"/>
            <a:chExt cx="3888" cy="3394"/>
          </a:xfrm>
        </p:grpSpPr>
        <p:grpSp>
          <p:nvGrpSpPr>
            <p:cNvPr id="112646" name="Group 4">
              <a:extLst>
                <a:ext uri="{FF2B5EF4-FFF2-40B4-BE49-F238E27FC236}">
                  <a16:creationId xmlns:a16="http://schemas.microsoft.com/office/drawing/2014/main" id="{F93077BE-D6D9-A0D8-FBB5-F0847AFC8E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8" y="912"/>
              <a:ext cx="1008" cy="2784"/>
              <a:chOff x="1152" y="720"/>
              <a:chExt cx="1008" cy="2784"/>
            </a:xfrm>
          </p:grpSpPr>
          <p:sp>
            <p:nvSpPr>
              <p:cNvPr id="112671" name="Rectangle 5">
                <a:extLst>
                  <a:ext uri="{FF2B5EF4-FFF2-40B4-BE49-F238E27FC236}">
                    <a16:creationId xmlns:a16="http://schemas.microsoft.com/office/drawing/2014/main" id="{E56F694C-A1EB-ABE0-1279-4FC712ED5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720"/>
                <a:ext cx="1008" cy="2784"/>
              </a:xfrm>
              <a:prstGeom prst="rect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Consolas" panose="020B0609020204030204" pitchFamily="49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112672" name="Line 6">
                <a:extLst>
                  <a:ext uri="{FF2B5EF4-FFF2-40B4-BE49-F238E27FC236}">
                    <a16:creationId xmlns:a16="http://schemas.microsoft.com/office/drawing/2014/main" id="{FAA8173B-820F-F08C-4429-616C6ED74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2115"/>
                <a:ext cx="1008" cy="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73" name="Line 7">
                <a:extLst>
                  <a:ext uri="{FF2B5EF4-FFF2-40B4-BE49-F238E27FC236}">
                    <a16:creationId xmlns:a16="http://schemas.microsoft.com/office/drawing/2014/main" id="{90BA3763-CEA5-E3A7-F5AF-1A9CF08F2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1413"/>
                <a:ext cx="1008" cy="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74" name="Line 8">
                <a:extLst>
                  <a:ext uri="{FF2B5EF4-FFF2-40B4-BE49-F238E27FC236}">
                    <a16:creationId xmlns:a16="http://schemas.microsoft.com/office/drawing/2014/main" id="{96952029-6268-8C8B-6B3E-F4323F9C70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945"/>
                <a:ext cx="1008" cy="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75" name="Line 9">
                <a:extLst>
                  <a:ext uri="{FF2B5EF4-FFF2-40B4-BE49-F238E27FC236}">
                    <a16:creationId xmlns:a16="http://schemas.microsoft.com/office/drawing/2014/main" id="{2441C8F4-4BDC-72A2-7A17-B00B48A18F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1179"/>
                <a:ext cx="1008" cy="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76" name="Line 10">
                <a:extLst>
                  <a:ext uri="{FF2B5EF4-FFF2-40B4-BE49-F238E27FC236}">
                    <a16:creationId xmlns:a16="http://schemas.microsoft.com/office/drawing/2014/main" id="{D0329191-6FFF-7EFA-5972-316830B6FB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2817"/>
                <a:ext cx="1008" cy="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77" name="Line 11">
                <a:extLst>
                  <a:ext uri="{FF2B5EF4-FFF2-40B4-BE49-F238E27FC236}">
                    <a16:creationId xmlns:a16="http://schemas.microsoft.com/office/drawing/2014/main" id="{E1C71D1B-59F0-C0B9-79CA-12C56D54DC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2349"/>
                <a:ext cx="1008" cy="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78" name="Line 12">
                <a:extLst>
                  <a:ext uri="{FF2B5EF4-FFF2-40B4-BE49-F238E27FC236}">
                    <a16:creationId xmlns:a16="http://schemas.microsoft.com/office/drawing/2014/main" id="{8E3BCE28-619C-6DE2-BB8D-B33CD9B37D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2583"/>
                <a:ext cx="1008" cy="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79" name="Line 13">
                <a:extLst>
                  <a:ext uri="{FF2B5EF4-FFF2-40B4-BE49-F238E27FC236}">
                    <a16:creationId xmlns:a16="http://schemas.microsoft.com/office/drawing/2014/main" id="{D50940DD-E8CB-87F0-DD6C-602AC07D7A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3285"/>
                <a:ext cx="1008" cy="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80" name="Line 14">
                <a:extLst>
                  <a:ext uri="{FF2B5EF4-FFF2-40B4-BE49-F238E27FC236}">
                    <a16:creationId xmlns:a16="http://schemas.microsoft.com/office/drawing/2014/main" id="{A8C0DC87-E5BC-DD5F-3311-DC609C989E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3051"/>
                <a:ext cx="1008" cy="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81" name="Line 15">
                <a:extLst>
                  <a:ext uri="{FF2B5EF4-FFF2-40B4-BE49-F238E27FC236}">
                    <a16:creationId xmlns:a16="http://schemas.microsoft.com/office/drawing/2014/main" id="{36B434C4-EF3A-36F6-7127-F0AE34EA25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1881"/>
                <a:ext cx="1008" cy="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82" name="Line 16">
                <a:extLst>
                  <a:ext uri="{FF2B5EF4-FFF2-40B4-BE49-F238E27FC236}">
                    <a16:creationId xmlns:a16="http://schemas.microsoft.com/office/drawing/2014/main" id="{8941AADF-9818-A030-9F05-AD8B73341B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1647"/>
                <a:ext cx="1008" cy="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2647" name="AutoShape 17">
              <a:extLst>
                <a:ext uri="{FF2B5EF4-FFF2-40B4-BE49-F238E27FC236}">
                  <a16:creationId xmlns:a16="http://schemas.microsoft.com/office/drawing/2014/main" id="{F9B0B83F-6A6F-5F0A-FD3E-16FA7740D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4" y="933"/>
              <a:ext cx="96" cy="432"/>
            </a:xfrm>
            <a:prstGeom prst="rightBrace">
              <a:avLst>
                <a:gd name="adj1" fmla="val 37500"/>
                <a:gd name="adj2" fmla="val 50000"/>
              </a:avLst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zh-CN" altLang="zh-CN" sz="20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112648" name="AutoShape 18">
              <a:extLst>
                <a:ext uri="{FF2B5EF4-FFF2-40B4-BE49-F238E27FC236}">
                  <a16:creationId xmlns:a16="http://schemas.microsoft.com/office/drawing/2014/main" id="{D800F071-8BAB-CE0A-F0A1-0BFDC0299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4" y="1399"/>
              <a:ext cx="96" cy="432"/>
            </a:xfrm>
            <a:prstGeom prst="rightBrace">
              <a:avLst>
                <a:gd name="adj1" fmla="val 37500"/>
                <a:gd name="adj2" fmla="val 50000"/>
              </a:avLst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zh-CN" altLang="zh-CN" sz="20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112649" name="AutoShape 19">
              <a:extLst>
                <a:ext uri="{FF2B5EF4-FFF2-40B4-BE49-F238E27FC236}">
                  <a16:creationId xmlns:a16="http://schemas.microsoft.com/office/drawing/2014/main" id="{ACA0B47E-07A8-CD58-E8B9-004D3B902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4" y="1865"/>
              <a:ext cx="96" cy="432"/>
            </a:xfrm>
            <a:prstGeom prst="rightBrace">
              <a:avLst>
                <a:gd name="adj1" fmla="val 37500"/>
                <a:gd name="adj2" fmla="val 50000"/>
              </a:avLst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zh-CN" altLang="zh-CN" sz="20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112650" name="AutoShape 20">
              <a:extLst>
                <a:ext uri="{FF2B5EF4-FFF2-40B4-BE49-F238E27FC236}">
                  <a16:creationId xmlns:a16="http://schemas.microsoft.com/office/drawing/2014/main" id="{543DE410-57FC-72D6-3205-AC3648303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4" y="2331"/>
              <a:ext cx="96" cy="432"/>
            </a:xfrm>
            <a:prstGeom prst="rightBrace">
              <a:avLst>
                <a:gd name="adj1" fmla="val 37500"/>
                <a:gd name="adj2" fmla="val 50000"/>
              </a:avLst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zh-CN" altLang="zh-CN" sz="20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112651" name="AutoShape 21">
              <a:extLst>
                <a:ext uri="{FF2B5EF4-FFF2-40B4-BE49-F238E27FC236}">
                  <a16:creationId xmlns:a16="http://schemas.microsoft.com/office/drawing/2014/main" id="{9AB878D6-99FF-F9C4-D705-9DBCD078F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4" y="2797"/>
              <a:ext cx="96" cy="432"/>
            </a:xfrm>
            <a:prstGeom prst="rightBrace">
              <a:avLst>
                <a:gd name="adj1" fmla="val 37500"/>
                <a:gd name="adj2" fmla="val 50000"/>
              </a:avLst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zh-CN" altLang="zh-CN" sz="20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112652" name="AutoShape 22">
              <a:extLst>
                <a:ext uri="{FF2B5EF4-FFF2-40B4-BE49-F238E27FC236}">
                  <a16:creationId xmlns:a16="http://schemas.microsoft.com/office/drawing/2014/main" id="{92F0D1F0-9F37-96A4-7085-ED832D007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4" y="3264"/>
              <a:ext cx="96" cy="432"/>
            </a:xfrm>
            <a:prstGeom prst="rightBrace">
              <a:avLst>
                <a:gd name="adj1" fmla="val 37500"/>
                <a:gd name="adj2" fmla="val 50000"/>
              </a:avLst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zh-CN" altLang="zh-CN" sz="20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112653" name="Line 23">
              <a:extLst>
                <a:ext uri="{FF2B5EF4-FFF2-40B4-BE49-F238E27FC236}">
                  <a16:creationId xmlns:a16="http://schemas.microsoft.com/office/drawing/2014/main" id="{07D1AC89-328C-61AC-C090-39336AF4B0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008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4" name="Line 24">
              <a:extLst>
                <a:ext uri="{FF2B5EF4-FFF2-40B4-BE49-F238E27FC236}">
                  <a16:creationId xmlns:a16="http://schemas.microsoft.com/office/drawing/2014/main" id="{CC070E79-CAED-974A-5D09-B99FE516E6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395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5" name="Line 25">
              <a:extLst>
                <a:ext uri="{FF2B5EF4-FFF2-40B4-BE49-F238E27FC236}">
                  <a16:creationId xmlns:a16="http://schemas.microsoft.com/office/drawing/2014/main" id="{E6FD8DA5-714E-541B-6099-164E980504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858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6" name="Line 26">
              <a:extLst>
                <a:ext uri="{FF2B5EF4-FFF2-40B4-BE49-F238E27FC236}">
                  <a16:creationId xmlns:a16="http://schemas.microsoft.com/office/drawing/2014/main" id="{BFF274DE-6617-5DD7-9441-D43A3017D1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320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7" name="Line 27">
              <a:extLst>
                <a:ext uri="{FF2B5EF4-FFF2-40B4-BE49-F238E27FC236}">
                  <a16:creationId xmlns:a16="http://schemas.microsoft.com/office/drawing/2014/main" id="{83B70232-F2C1-C1CB-6492-E446C35AAE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470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8" name="Line 28">
              <a:extLst>
                <a:ext uri="{FF2B5EF4-FFF2-40B4-BE49-F238E27FC236}">
                  <a16:creationId xmlns:a16="http://schemas.microsoft.com/office/drawing/2014/main" id="{5D81C7C2-6AA5-2873-A93A-37ADE647D3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933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9" name="Text Box 29">
              <a:extLst>
                <a:ext uri="{FF2B5EF4-FFF2-40B4-BE49-F238E27FC236}">
                  <a16:creationId xmlns:a16="http://schemas.microsoft.com/office/drawing/2014/main" id="{AB795B6E-4207-2081-37D0-5B94153B8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3" y="873"/>
              <a:ext cx="4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r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pa-2</a:t>
              </a:r>
            </a:p>
          </p:txBody>
        </p:sp>
        <p:sp>
          <p:nvSpPr>
            <p:cNvPr id="112660" name="Text Box 30">
              <a:extLst>
                <a:ext uri="{FF2B5EF4-FFF2-40B4-BE49-F238E27FC236}">
                  <a16:creationId xmlns:a16="http://schemas.microsoft.com/office/drawing/2014/main" id="{605585A6-F8AD-D095-D922-028B2321F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3" y="1335"/>
              <a:ext cx="4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r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pa-1</a:t>
              </a:r>
            </a:p>
          </p:txBody>
        </p:sp>
        <p:sp>
          <p:nvSpPr>
            <p:cNvPr id="112661" name="Text Box 32">
              <a:extLst>
                <a:ext uri="{FF2B5EF4-FFF2-40B4-BE49-F238E27FC236}">
                  <a16:creationId xmlns:a16="http://schemas.microsoft.com/office/drawing/2014/main" id="{44804512-0D7E-B7E1-FCE7-CF7B22EA7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2256"/>
              <a:ext cx="68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r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pa+1</a:t>
              </a:r>
            </a:p>
          </p:txBody>
        </p:sp>
        <p:sp>
          <p:nvSpPr>
            <p:cNvPr id="112662" name="Text Box 33">
              <a:extLst>
                <a:ext uri="{FF2B5EF4-FFF2-40B4-BE49-F238E27FC236}">
                  <a16:creationId xmlns:a16="http://schemas.microsoft.com/office/drawing/2014/main" id="{7F73AAD4-3F35-1FC6-A18A-C238CDD46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2727"/>
              <a:ext cx="68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r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pa+2</a:t>
              </a:r>
            </a:p>
          </p:txBody>
        </p:sp>
        <p:sp>
          <p:nvSpPr>
            <p:cNvPr id="112663" name="Text Box 34">
              <a:extLst>
                <a:ext uri="{FF2B5EF4-FFF2-40B4-BE49-F238E27FC236}">
                  <a16:creationId xmlns:a16="http://schemas.microsoft.com/office/drawing/2014/main" id="{90506FE8-D282-793E-8A92-124C088B32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3216"/>
              <a:ext cx="68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r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pa+3</a:t>
              </a:r>
            </a:p>
          </p:txBody>
        </p:sp>
        <p:sp>
          <p:nvSpPr>
            <p:cNvPr id="112664" name="Text Box 35">
              <a:extLst>
                <a:ext uri="{FF2B5EF4-FFF2-40B4-BE49-F238E27FC236}">
                  <a16:creationId xmlns:a16="http://schemas.microsoft.com/office/drawing/2014/main" id="{1853C53B-FA6B-FE34-9204-956005F07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960"/>
              <a:ext cx="15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*(pa-2)</a:t>
              </a:r>
              <a:r>
                <a:rPr lang="zh-CN" altLang="en-US" sz="2000">
                  <a:latin typeface="Consolas" panose="020B0609020204030204" pitchFamily="49" charset="0"/>
                </a:rPr>
                <a:t>或</a:t>
              </a:r>
              <a:r>
                <a:rPr lang="en-US" altLang="zh-CN" sz="2000">
                  <a:latin typeface="Consolas" panose="020B0609020204030204" pitchFamily="49" charset="0"/>
                </a:rPr>
                <a:t>pa[-2]</a:t>
              </a:r>
            </a:p>
          </p:txBody>
        </p:sp>
        <p:sp>
          <p:nvSpPr>
            <p:cNvPr id="112665" name="Text Box 36">
              <a:extLst>
                <a:ext uri="{FF2B5EF4-FFF2-40B4-BE49-F238E27FC236}">
                  <a16:creationId xmlns:a16="http://schemas.microsoft.com/office/drawing/2014/main" id="{CC64B796-ACD5-A122-155A-D7DD3626FE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1888"/>
              <a:ext cx="11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*pa</a:t>
              </a:r>
              <a:r>
                <a:rPr lang="zh-CN" altLang="en-US" sz="2000">
                  <a:latin typeface="Consolas" panose="020B0609020204030204" pitchFamily="49" charset="0"/>
                </a:rPr>
                <a:t>或</a:t>
              </a:r>
              <a:r>
                <a:rPr lang="en-US" altLang="zh-CN" sz="2000">
                  <a:latin typeface="Consolas" panose="020B0609020204030204" pitchFamily="49" charset="0"/>
                </a:rPr>
                <a:t>pa[0]</a:t>
              </a:r>
            </a:p>
          </p:txBody>
        </p:sp>
        <p:sp>
          <p:nvSpPr>
            <p:cNvPr id="112666" name="Text Box 37">
              <a:extLst>
                <a:ext uri="{FF2B5EF4-FFF2-40B4-BE49-F238E27FC236}">
                  <a16:creationId xmlns:a16="http://schemas.microsoft.com/office/drawing/2014/main" id="{D1BE23EF-6170-E030-16F3-F51B54AEB7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2353"/>
              <a:ext cx="128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*(pa+1)</a:t>
              </a:r>
              <a:r>
                <a:rPr lang="zh-CN" altLang="en-US" sz="2000">
                  <a:latin typeface="Consolas" panose="020B0609020204030204" pitchFamily="49" charset="0"/>
                </a:rPr>
                <a:t>或</a:t>
              </a:r>
              <a:r>
                <a:rPr lang="en-US" altLang="zh-CN" sz="2000">
                  <a:latin typeface="Consolas" panose="020B0609020204030204" pitchFamily="49" charset="0"/>
                </a:rPr>
                <a:t>pa[1]</a:t>
              </a:r>
            </a:p>
          </p:txBody>
        </p:sp>
        <p:sp>
          <p:nvSpPr>
            <p:cNvPr id="112667" name="Text Box 38">
              <a:extLst>
                <a:ext uri="{FF2B5EF4-FFF2-40B4-BE49-F238E27FC236}">
                  <a16:creationId xmlns:a16="http://schemas.microsoft.com/office/drawing/2014/main" id="{727613DB-8A80-55E9-73CF-06653E105F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2817"/>
              <a:ext cx="132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*(pa+2)</a:t>
              </a:r>
              <a:r>
                <a:rPr lang="zh-CN" altLang="en-US" sz="2000">
                  <a:latin typeface="Consolas" panose="020B0609020204030204" pitchFamily="49" charset="0"/>
                </a:rPr>
                <a:t>或</a:t>
              </a:r>
              <a:r>
                <a:rPr lang="en-US" altLang="zh-CN" sz="2000">
                  <a:latin typeface="Consolas" panose="020B0609020204030204" pitchFamily="49" charset="0"/>
                </a:rPr>
                <a:t>pa[2]</a:t>
              </a:r>
            </a:p>
          </p:txBody>
        </p:sp>
        <p:sp>
          <p:nvSpPr>
            <p:cNvPr id="112668" name="Text Box 39">
              <a:extLst>
                <a:ext uri="{FF2B5EF4-FFF2-40B4-BE49-F238E27FC236}">
                  <a16:creationId xmlns:a16="http://schemas.microsoft.com/office/drawing/2014/main" id="{409930DE-893C-53AD-51BC-A69328481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3282"/>
              <a:ext cx="128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*(pa+3)</a:t>
              </a:r>
              <a:r>
                <a:rPr lang="zh-CN" altLang="en-US" sz="2000">
                  <a:latin typeface="Consolas" panose="020B0609020204030204" pitchFamily="49" charset="0"/>
                </a:rPr>
                <a:t>或</a:t>
              </a:r>
              <a:r>
                <a:rPr lang="en-US" altLang="zh-CN" sz="2000">
                  <a:latin typeface="Consolas" panose="020B0609020204030204" pitchFamily="49" charset="0"/>
                </a:rPr>
                <a:t>pa[3]</a:t>
              </a:r>
            </a:p>
          </p:txBody>
        </p:sp>
        <p:sp>
          <p:nvSpPr>
            <p:cNvPr id="112669" name="Text Box 40">
              <a:extLst>
                <a:ext uri="{FF2B5EF4-FFF2-40B4-BE49-F238E27FC236}">
                  <a16:creationId xmlns:a16="http://schemas.microsoft.com/office/drawing/2014/main" id="{D6D50706-3AEB-D432-8645-5DF446E601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1424"/>
              <a:ext cx="14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*(pa-1)</a:t>
              </a:r>
              <a:r>
                <a:rPr lang="zh-CN" altLang="en-US" sz="2000">
                  <a:latin typeface="Consolas" panose="020B0609020204030204" pitchFamily="49" charset="0"/>
                </a:rPr>
                <a:t>或</a:t>
              </a:r>
              <a:r>
                <a:rPr lang="en-US" altLang="zh-CN" sz="2000">
                  <a:latin typeface="Consolas" panose="020B0609020204030204" pitchFamily="49" charset="0"/>
                </a:rPr>
                <a:t>pa[-1]</a:t>
              </a:r>
            </a:p>
          </p:txBody>
        </p:sp>
        <p:sp>
          <p:nvSpPr>
            <p:cNvPr id="112670" name="Text Box 41">
              <a:extLst>
                <a:ext uri="{FF2B5EF4-FFF2-40B4-BE49-F238E27FC236}">
                  <a16:creationId xmlns:a16="http://schemas.microsoft.com/office/drawing/2014/main" id="{923D71D2-17CA-D26D-8A93-199FB5D319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334"/>
              <a:ext cx="1147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short a[10];</a:t>
              </a:r>
            </a:p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short *pa=a;</a:t>
              </a:r>
            </a:p>
          </p:txBody>
        </p:sp>
      </p:grpSp>
      <p:sp>
        <p:nvSpPr>
          <p:cNvPr id="112644" name="灯片编号占位符 3">
            <a:extLst>
              <a:ext uri="{FF2B5EF4-FFF2-40B4-BE49-F238E27FC236}">
                <a16:creationId xmlns:a16="http://schemas.microsoft.com/office/drawing/2014/main" id="{89167A42-A79A-4584-8FE0-95471073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3A275DB-4309-47C3-9FA9-F0A755BED4F5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69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44" name="标题 4">
            <a:extLst>
              <a:ext uri="{FF2B5EF4-FFF2-40B4-BE49-F238E27FC236}">
                <a16:creationId xmlns:a16="http://schemas.microsoft.com/office/drawing/2014/main" id="{3D2082D4-7461-83EE-9B67-369A17C1A162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指针运算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3">
            <a:extLst>
              <a:ext uri="{FF2B5EF4-FFF2-40B4-BE49-F238E27FC236}">
                <a16:creationId xmlns:a16="http://schemas.microsoft.com/office/drawing/2014/main" id="{B7E7088F-3995-755B-6D64-7999E2C9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1BB1D20-DB3E-4324-9EA8-B30FBC105365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C89D70-FDEC-BDE3-EB8C-0440E4D7D90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</a:t>
            </a:r>
          </a:p>
        </p:txBody>
      </p:sp>
      <p:sp>
        <p:nvSpPr>
          <p:cNvPr id="23556" name="标题 1">
            <a:extLst>
              <a:ext uri="{FF2B5EF4-FFF2-40B4-BE49-F238E27FC236}">
                <a16:creationId xmlns:a16="http://schemas.microsoft.com/office/drawing/2014/main" id="{C34E826C-4312-BC71-0A55-3FC98ECE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6.1.2 </a:t>
            </a:r>
            <a:r>
              <a:rPr lang="zh-CN" altLang="en-US"/>
              <a:t>数组的存储与初始化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E14686-7499-760C-BB5C-B1206DB7B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一维数组的存储</a:t>
            </a:r>
            <a:endParaRPr lang="en-US" altLang="zh-CN" dirty="0"/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dirty="0"/>
              <a:t>	</a:t>
            </a:r>
            <a:r>
              <a:rPr lang="zh-CN" altLang="en-US" sz="2400" u="sng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</a:rPr>
              <a:t>数组元素</a:t>
            </a:r>
            <a:r>
              <a:rPr lang="zh-CN" altLang="en-US" sz="2400" dirty="0"/>
              <a:t>在内存中顺次存放，它们的</a:t>
            </a:r>
            <a:r>
              <a:rPr lang="zh-CN" altLang="en-US" sz="2400" u="sng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</a:rPr>
              <a:t>地址是连续的</a:t>
            </a:r>
            <a:r>
              <a:rPr lang="zh-CN" altLang="en-US" sz="2400" dirty="0"/>
              <a:t>。</a:t>
            </a:r>
            <a:endParaRPr lang="en-US" altLang="zh-CN" dirty="0"/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sz="2400" dirty="0"/>
              <a:t>	</a:t>
            </a:r>
            <a:r>
              <a:rPr lang="zh-CN" altLang="en-US" sz="2400" dirty="0"/>
              <a:t>例如：</a:t>
            </a:r>
          </a:p>
        </p:txBody>
      </p:sp>
      <p:grpSp>
        <p:nvGrpSpPr>
          <p:cNvPr id="23558" name="Group 5">
            <a:extLst>
              <a:ext uri="{FF2B5EF4-FFF2-40B4-BE49-F238E27FC236}">
                <a16:creationId xmlns:a16="http://schemas.microsoft.com/office/drawing/2014/main" id="{F67B15C7-554E-2E6E-35D8-CB5888011A6E}"/>
              </a:ext>
            </a:extLst>
          </p:cNvPr>
          <p:cNvGrpSpPr>
            <a:grpSpLocks/>
          </p:cNvGrpSpPr>
          <p:nvPr/>
        </p:nvGrpSpPr>
        <p:grpSpPr bwMode="auto">
          <a:xfrm>
            <a:off x="774700" y="3284538"/>
            <a:ext cx="7705725" cy="685800"/>
            <a:chOff x="624" y="2256"/>
            <a:chExt cx="4854" cy="432"/>
          </a:xfrm>
        </p:grpSpPr>
        <p:grpSp>
          <p:nvGrpSpPr>
            <p:cNvPr id="23563" name="Group 6">
              <a:extLst>
                <a:ext uri="{FF2B5EF4-FFF2-40B4-BE49-F238E27FC236}">
                  <a16:creationId xmlns:a16="http://schemas.microsoft.com/office/drawing/2014/main" id="{29E324AA-391E-5FA4-64B1-B91D116CE3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2256"/>
              <a:ext cx="4518" cy="432"/>
              <a:chOff x="720" y="2256"/>
              <a:chExt cx="4518" cy="432"/>
            </a:xfrm>
          </p:grpSpPr>
          <p:grpSp>
            <p:nvGrpSpPr>
              <p:cNvPr id="23565" name="Group 7">
                <a:extLst>
                  <a:ext uri="{FF2B5EF4-FFF2-40B4-BE49-F238E27FC236}">
                    <a16:creationId xmlns:a16="http://schemas.microsoft.com/office/drawing/2014/main" id="{021C6A04-299A-EEF0-9DFE-4466D37A1A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0" y="2256"/>
                <a:ext cx="4518" cy="432"/>
                <a:chOff x="528" y="2256"/>
                <a:chExt cx="4907" cy="432"/>
              </a:xfrm>
            </p:grpSpPr>
            <p:sp>
              <p:nvSpPr>
                <p:cNvPr id="23576" name="Rectangle 8">
                  <a:extLst>
                    <a:ext uri="{FF2B5EF4-FFF2-40B4-BE49-F238E27FC236}">
                      <a16:creationId xmlns:a16="http://schemas.microsoft.com/office/drawing/2014/main" id="{850119BB-5063-DD53-AFD4-A4772E8B5A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2256"/>
                  <a:ext cx="4907" cy="432"/>
                </a:xfrm>
                <a:prstGeom prst="rect">
                  <a:avLst/>
                </a:prstGeom>
                <a:noFill/>
                <a:ln w="9525">
                  <a:solidFill>
                    <a:srgbClr val="C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92075" tIns="46038" rIns="92075" bIns="46038" anchor="ctr"/>
                <a:lstStyle>
                  <a:lvl1pPr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•"/>
                    <a:defRPr sz="2800">
                      <a:solidFill>
                        <a:schemeClr val="tx1"/>
                      </a:solidFill>
                      <a:latin typeface="Georgia" panose="02040502050405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00"/>
                    </a:spcBef>
                    <a:buClr>
                      <a:schemeClr val="accent2"/>
                    </a:buClr>
                    <a:buFont typeface="Georgia" panose="02040502050405020303" pitchFamily="18" charset="0"/>
                    <a:buChar char="▫"/>
                    <a:defRPr sz="2600">
                      <a:solidFill>
                        <a:schemeClr val="accent1"/>
                      </a:solidFill>
                      <a:latin typeface="Georgia" panose="02040502050405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400">
                      <a:solidFill>
                        <a:schemeClr val="accent1"/>
                      </a:solidFill>
                      <a:latin typeface="Georgia" panose="02040502050405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200">
                      <a:solidFill>
                        <a:schemeClr val="accent1"/>
                      </a:solidFill>
                      <a:latin typeface="Georgia" panose="02040502050405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400">
                    <a:latin typeface="Times New Roman" panose="02020603050405020304" pitchFamily="18" charset="0"/>
                    <a:ea typeface="隶书" panose="02010509060101010101" pitchFamily="49" charset="-122"/>
                  </a:endParaRPr>
                </a:p>
              </p:txBody>
            </p:sp>
            <p:sp>
              <p:nvSpPr>
                <p:cNvPr id="23577" name="Line 9">
                  <a:extLst>
                    <a:ext uri="{FF2B5EF4-FFF2-40B4-BE49-F238E27FC236}">
                      <a16:creationId xmlns:a16="http://schemas.microsoft.com/office/drawing/2014/main" id="{9FE0D8FF-76F0-A8E2-4F27-91024829EF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76" y="2256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zh-CN" altLang="en-US"/>
                </a:p>
              </p:txBody>
            </p:sp>
            <p:sp>
              <p:nvSpPr>
                <p:cNvPr id="23578" name="Line 10">
                  <a:extLst>
                    <a:ext uri="{FF2B5EF4-FFF2-40B4-BE49-F238E27FC236}">
                      <a16:creationId xmlns:a16="http://schemas.microsoft.com/office/drawing/2014/main" id="{9BF4E97F-273E-8216-09EF-E9A4325677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04" y="2256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zh-CN" altLang="en-US"/>
                </a:p>
              </p:txBody>
            </p:sp>
            <p:sp>
              <p:nvSpPr>
                <p:cNvPr id="23579" name="Line 11">
                  <a:extLst>
                    <a:ext uri="{FF2B5EF4-FFF2-40B4-BE49-F238E27FC236}">
                      <a16:creationId xmlns:a16="http://schemas.microsoft.com/office/drawing/2014/main" id="{B65F2E3B-C6EB-4137-198F-1B39B96985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4" y="2256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zh-CN" altLang="en-US"/>
                </a:p>
              </p:txBody>
            </p:sp>
            <p:sp>
              <p:nvSpPr>
                <p:cNvPr id="23580" name="Line 12">
                  <a:extLst>
                    <a:ext uri="{FF2B5EF4-FFF2-40B4-BE49-F238E27FC236}">
                      <a16:creationId xmlns:a16="http://schemas.microsoft.com/office/drawing/2014/main" id="{E401D20C-1D69-4474-FDF7-B106946FA7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44" y="2256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zh-CN" altLang="en-US"/>
                </a:p>
              </p:txBody>
            </p:sp>
            <p:sp>
              <p:nvSpPr>
                <p:cNvPr id="23581" name="Line 13">
                  <a:extLst>
                    <a:ext uri="{FF2B5EF4-FFF2-40B4-BE49-F238E27FC236}">
                      <a16:creationId xmlns:a16="http://schemas.microsoft.com/office/drawing/2014/main" id="{A255A8ED-F548-6F30-D1A6-28853DA930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256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zh-CN" altLang="en-US"/>
                </a:p>
              </p:txBody>
            </p:sp>
            <p:sp>
              <p:nvSpPr>
                <p:cNvPr id="23582" name="Line 14">
                  <a:extLst>
                    <a:ext uri="{FF2B5EF4-FFF2-40B4-BE49-F238E27FC236}">
                      <a16:creationId xmlns:a16="http://schemas.microsoft.com/office/drawing/2014/main" id="{129F44B7-2771-9BDB-3E92-7B95316892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08" y="2256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zh-CN" altLang="en-US"/>
                </a:p>
              </p:txBody>
            </p:sp>
            <p:sp>
              <p:nvSpPr>
                <p:cNvPr id="23583" name="Line 15">
                  <a:extLst>
                    <a:ext uri="{FF2B5EF4-FFF2-40B4-BE49-F238E27FC236}">
                      <a16:creationId xmlns:a16="http://schemas.microsoft.com/office/drawing/2014/main" id="{D714470D-5702-D260-E0BF-800A2E7013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68" y="2256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zh-CN" altLang="en-US"/>
                </a:p>
              </p:txBody>
            </p:sp>
            <p:sp>
              <p:nvSpPr>
                <p:cNvPr id="23584" name="Line 16">
                  <a:extLst>
                    <a:ext uri="{FF2B5EF4-FFF2-40B4-BE49-F238E27FC236}">
                      <a16:creationId xmlns:a16="http://schemas.microsoft.com/office/drawing/2014/main" id="{BD61D578-CDA1-D3E6-DD9E-88BFA5E6CA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48" y="2256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zh-CN" altLang="en-US"/>
                </a:p>
              </p:txBody>
            </p:sp>
            <p:sp>
              <p:nvSpPr>
                <p:cNvPr id="23585" name="Line 17">
                  <a:extLst>
                    <a:ext uri="{FF2B5EF4-FFF2-40B4-BE49-F238E27FC236}">
                      <a16:creationId xmlns:a16="http://schemas.microsoft.com/office/drawing/2014/main" id="{D28F33CA-F4A2-8FD1-1608-FAE8A72B60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8" y="2256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3566" name="Text Box 18">
                <a:extLst>
                  <a:ext uri="{FF2B5EF4-FFF2-40B4-BE49-F238E27FC236}">
                    <a16:creationId xmlns:a16="http://schemas.microsoft.com/office/drawing/2014/main" id="{2BBC2A03-9FEC-E156-1386-55802E6B36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2" y="2349"/>
                <a:ext cx="3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a[0]</a:t>
                </a:r>
              </a:p>
            </p:txBody>
          </p:sp>
          <p:sp>
            <p:nvSpPr>
              <p:cNvPr id="23567" name="Text Box 19">
                <a:extLst>
                  <a:ext uri="{FF2B5EF4-FFF2-40B4-BE49-F238E27FC236}">
                    <a16:creationId xmlns:a16="http://schemas.microsoft.com/office/drawing/2014/main" id="{02111D82-3746-4CE2-B922-85D42C63B0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9" y="2350"/>
                <a:ext cx="3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a[1]</a:t>
                </a:r>
              </a:p>
            </p:txBody>
          </p:sp>
          <p:sp>
            <p:nvSpPr>
              <p:cNvPr id="23568" name="Text Box 20">
                <a:extLst>
                  <a:ext uri="{FF2B5EF4-FFF2-40B4-BE49-F238E27FC236}">
                    <a16:creationId xmlns:a16="http://schemas.microsoft.com/office/drawing/2014/main" id="{5FE082AC-6C97-30A9-227A-A04F53DCF1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7" y="2350"/>
                <a:ext cx="3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a[2]</a:t>
                </a:r>
              </a:p>
            </p:txBody>
          </p:sp>
          <p:sp>
            <p:nvSpPr>
              <p:cNvPr id="23569" name="Text Box 21">
                <a:extLst>
                  <a:ext uri="{FF2B5EF4-FFF2-40B4-BE49-F238E27FC236}">
                    <a16:creationId xmlns:a16="http://schemas.microsoft.com/office/drawing/2014/main" id="{221568FD-28B6-DF7E-8DC9-B307DE44B6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9" y="2350"/>
                <a:ext cx="3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a[3]</a:t>
                </a:r>
              </a:p>
            </p:txBody>
          </p:sp>
          <p:sp>
            <p:nvSpPr>
              <p:cNvPr id="23570" name="Text Box 22">
                <a:extLst>
                  <a:ext uri="{FF2B5EF4-FFF2-40B4-BE49-F238E27FC236}">
                    <a16:creationId xmlns:a16="http://schemas.microsoft.com/office/drawing/2014/main" id="{7B80039A-7DD9-173C-7847-1B2CD40501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7" y="2350"/>
                <a:ext cx="3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a[4]</a:t>
                </a:r>
              </a:p>
            </p:txBody>
          </p:sp>
          <p:sp>
            <p:nvSpPr>
              <p:cNvPr id="23571" name="Text Box 23">
                <a:extLst>
                  <a:ext uri="{FF2B5EF4-FFF2-40B4-BE49-F238E27FC236}">
                    <a16:creationId xmlns:a16="http://schemas.microsoft.com/office/drawing/2014/main" id="{F83C2AB4-B1E7-AEE5-9DA0-01439F204C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3" y="2350"/>
                <a:ext cx="3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a[5]</a:t>
                </a:r>
              </a:p>
            </p:txBody>
          </p:sp>
          <p:sp>
            <p:nvSpPr>
              <p:cNvPr id="23572" name="Text Box 24">
                <a:extLst>
                  <a:ext uri="{FF2B5EF4-FFF2-40B4-BE49-F238E27FC236}">
                    <a16:creationId xmlns:a16="http://schemas.microsoft.com/office/drawing/2014/main" id="{A4B8C08F-A76A-0E47-8F85-1F349C53A2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1" y="2350"/>
                <a:ext cx="3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a[6]</a:t>
                </a:r>
              </a:p>
            </p:txBody>
          </p:sp>
          <p:sp>
            <p:nvSpPr>
              <p:cNvPr id="23573" name="Text Box 25">
                <a:extLst>
                  <a:ext uri="{FF2B5EF4-FFF2-40B4-BE49-F238E27FC236}">
                    <a16:creationId xmlns:a16="http://schemas.microsoft.com/office/drawing/2014/main" id="{B202E821-FF9A-2E82-04DD-439C217588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26" y="2350"/>
                <a:ext cx="3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a[7]</a:t>
                </a:r>
              </a:p>
            </p:txBody>
          </p:sp>
          <p:sp>
            <p:nvSpPr>
              <p:cNvPr id="23574" name="Text Box 26">
                <a:extLst>
                  <a:ext uri="{FF2B5EF4-FFF2-40B4-BE49-F238E27FC236}">
                    <a16:creationId xmlns:a16="http://schemas.microsoft.com/office/drawing/2014/main" id="{EB3B41D8-87B3-BA8B-52B2-11BE20479C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95" y="2347"/>
                <a:ext cx="3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a[8]</a:t>
                </a:r>
              </a:p>
            </p:txBody>
          </p:sp>
          <p:sp>
            <p:nvSpPr>
              <p:cNvPr id="23575" name="Text Box 27">
                <a:extLst>
                  <a:ext uri="{FF2B5EF4-FFF2-40B4-BE49-F238E27FC236}">
                    <a16:creationId xmlns:a16="http://schemas.microsoft.com/office/drawing/2014/main" id="{9031C6FD-47E1-21DF-5219-0117FD1DEE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0" y="2347"/>
                <a:ext cx="3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a[9]</a:t>
                </a:r>
              </a:p>
            </p:txBody>
          </p:sp>
        </p:grpSp>
        <p:sp>
          <p:nvSpPr>
            <p:cNvPr id="23564" name="Text Box 28">
              <a:extLst>
                <a:ext uri="{FF2B5EF4-FFF2-40B4-BE49-F238E27FC236}">
                  <a16:creationId xmlns:a16="http://schemas.microsoft.com/office/drawing/2014/main" id="{25D03862-32F8-C7BE-95E9-F778AFB048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309"/>
              <a:ext cx="20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71D6785E-EBC4-0B1A-1C50-9581255766DF}"/>
              </a:ext>
            </a:extLst>
          </p:cNvPr>
          <p:cNvSpPr/>
          <p:nvPr/>
        </p:nvSpPr>
        <p:spPr>
          <a:xfrm>
            <a:off x="461963" y="4341813"/>
            <a:ext cx="7192962" cy="97790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860425" eaLnBrk="1" hangingPunct="1">
              <a:lnSpc>
                <a:spcPct val="120000"/>
              </a:lnSpc>
              <a:defRPr/>
            </a:pPr>
            <a:r>
              <a:rPr lang="zh-CN" altLang="en-US" dirty="0">
                <a:latin typeface="+mn-lt"/>
                <a:ea typeface="+mn-ea"/>
              </a:rPr>
              <a:t>数组</a:t>
            </a:r>
            <a:r>
              <a:rPr lang="zh-CN" altLang="en-US" u="sng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  <a:ea typeface="+mn-ea"/>
              </a:rPr>
              <a:t>名字</a:t>
            </a:r>
            <a:r>
              <a:rPr lang="zh-CN" altLang="en-US" dirty="0">
                <a:latin typeface="+mn-lt"/>
                <a:ea typeface="+mn-ea"/>
              </a:rPr>
              <a:t>是数组</a:t>
            </a:r>
            <a:r>
              <a:rPr lang="zh-CN" altLang="en-US" u="sng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  <a:ea typeface="+mn-ea"/>
              </a:rPr>
              <a:t>首元素的内存地址</a:t>
            </a:r>
            <a:r>
              <a:rPr lang="zh-CN" altLang="en-US" dirty="0">
                <a:latin typeface="+mn-lt"/>
                <a:ea typeface="+mn-ea"/>
              </a:rPr>
              <a:t>。</a:t>
            </a:r>
          </a:p>
          <a:p>
            <a:pPr indent="860425" eaLnBrk="1" hangingPunct="1">
              <a:lnSpc>
                <a:spcPct val="120000"/>
              </a:lnSpc>
              <a:defRPr/>
            </a:pPr>
            <a:r>
              <a:rPr lang="zh-CN" altLang="en-US" dirty="0">
                <a:latin typeface="+mn-lt"/>
                <a:ea typeface="+mn-ea"/>
              </a:rPr>
              <a:t>数组名是一个</a:t>
            </a:r>
            <a:r>
              <a:rPr lang="zh-CN" altLang="en-US" u="sng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  <a:ea typeface="+mn-ea"/>
              </a:rPr>
              <a:t>常量</a:t>
            </a:r>
            <a:r>
              <a:rPr lang="zh-CN" altLang="en-US" dirty="0">
                <a:latin typeface="+mn-lt"/>
                <a:ea typeface="+mn-ea"/>
              </a:rPr>
              <a:t>，不能被赋值。</a:t>
            </a:r>
          </a:p>
        </p:txBody>
      </p:sp>
      <p:grpSp>
        <p:nvGrpSpPr>
          <p:cNvPr id="23560" name="Group 29">
            <a:extLst>
              <a:ext uri="{FF2B5EF4-FFF2-40B4-BE49-F238E27FC236}">
                <a16:creationId xmlns:a16="http://schemas.microsoft.com/office/drawing/2014/main" id="{99FFB68B-0569-4EB4-627C-2DF73650EFCC}"/>
              </a:ext>
            </a:extLst>
          </p:cNvPr>
          <p:cNvGrpSpPr>
            <a:grpSpLocks/>
          </p:cNvGrpSpPr>
          <p:nvPr/>
        </p:nvGrpSpPr>
        <p:grpSpPr bwMode="auto">
          <a:xfrm>
            <a:off x="950913" y="4014788"/>
            <a:ext cx="381000" cy="1143000"/>
            <a:chOff x="757" y="2631"/>
            <a:chExt cx="251" cy="1113"/>
          </a:xfrm>
        </p:grpSpPr>
        <p:sp>
          <p:nvSpPr>
            <p:cNvPr id="42" name="AutoShape 30">
              <a:extLst>
                <a:ext uri="{FF2B5EF4-FFF2-40B4-BE49-F238E27FC236}">
                  <a16:creationId xmlns:a16="http://schemas.microsoft.com/office/drawing/2014/main" id="{632796DB-628E-E04F-EA0D-8EFA77618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" y="3167"/>
              <a:ext cx="96" cy="577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23562" name="AutoShape 31">
              <a:extLst>
                <a:ext uri="{FF2B5EF4-FFF2-40B4-BE49-F238E27FC236}">
                  <a16:creationId xmlns:a16="http://schemas.microsoft.com/office/drawing/2014/main" id="{F09B2A50-ADA2-DF31-A7E0-2D2F3D1BBFEA}"/>
                </a:ext>
              </a:extLst>
            </p:cNvPr>
            <p:cNvCxnSpPr>
              <a:cxnSpLocks noChangeShapeType="1"/>
              <a:stCxn id="42" idx="1"/>
            </p:cNvCxnSpPr>
            <p:nvPr/>
          </p:nvCxnSpPr>
          <p:spPr bwMode="auto">
            <a:xfrm rot="10800000">
              <a:off x="757" y="2631"/>
              <a:ext cx="155" cy="82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62EE4C34-AA3F-40C3-EA60-2EEC7E732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725" y="533400"/>
            <a:ext cx="1600200" cy="6019800"/>
          </a:xfrm>
          <a:prstGeom prst="rect">
            <a:avLst/>
          </a:prstGeom>
          <a:solidFill>
            <a:schemeClr val="bg1"/>
          </a:solidFill>
          <a:ln w="12699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14691" name="Line 3">
            <a:extLst>
              <a:ext uri="{FF2B5EF4-FFF2-40B4-BE49-F238E27FC236}">
                <a16:creationId xmlns:a16="http://schemas.microsoft.com/office/drawing/2014/main" id="{8F3EB83C-CF60-5C79-7906-412521AF9C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2824163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2" name="Line 4">
            <a:extLst>
              <a:ext uri="{FF2B5EF4-FFF2-40B4-BE49-F238E27FC236}">
                <a16:creationId xmlns:a16="http://schemas.microsoft.com/office/drawing/2014/main" id="{A4D286B3-0075-71CA-F8B0-E6AED0581C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1709738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3" name="Line 5">
            <a:extLst>
              <a:ext uri="{FF2B5EF4-FFF2-40B4-BE49-F238E27FC236}">
                <a16:creationId xmlns:a16="http://schemas.microsoft.com/office/drawing/2014/main" id="{B7E700E3-B476-57AF-B05E-F7546B796AE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966788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4" name="Line 6">
            <a:extLst>
              <a:ext uri="{FF2B5EF4-FFF2-40B4-BE49-F238E27FC236}">
                <a16:creationId xmlns:a16="http://schemas.microsoft.com/office/drawing/2014/main" id="{92E379E8-A2FF-4639-1F4F-2ED4312DE53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1338263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5" name="Line 7">
            <a:extLst>
              <a:ext uri="{FF2B5EF4-FFF2-40B4-BE49-F238E27FC236}">
                <a16:creationId xmlns:a16="http://schemas.microsoft.com/office/drawing/2014/main" id="{719F8196-2D71-2C48-484C-03531C9EE4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3938588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6" name="Line 8">
            <a:extLst>
              <a:ext uri="{FF2B5EF4-FFF2-40B4-BE49-F238E27FC236}">
                <a16:creationId xmlns:a16="http://schemas.microsoft.com/office/drawing/2014/main" id="{83EEC9B8-21D0-17CF-B284-34A507397A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3195638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7" name="Line 9">
            <a:extLst>
              <a:ext uri="{FF2B5EF4-FFF2-40B4-BE49-F238E27FC236}">
                <a16:creationId xmlns:a16="http://schemas.microsoft.com/office/drawing/2014/main" id="{643ADF7E-ED41-6FD1-04AB-F3B913F534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3567113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8" name="Line 10">
            <a:extLst>
              <a:ext uri="{FF2B5EF4-FFF2-40B4-BE49-F238E27FC236}">
                <a16:creationId xmlns:a16="http://schemas.microsoft.com/office/drawing/2014/main" id="{BA2405B9-DECE-1B47-3B51-2F6E984E14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4681538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9" name="Line 11">
            <a:extLst>
              <a:ext uri="{FF2B5EF4-FFF2-40B4-BE49-F238E27FC236}">
                <a16:creationId xmlns:a16="http://schemas.microsoft.com/office/drawing/2014/main" id="{C98F0115-B1EE-E60C-DC09-0E33D9BB39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4310063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0" name="Line 12">
            <a:extLst>
              <a:ext uri="{FF2B5EF4-FFF2-40B4-BE49-F238E27FC236}">
                <a16:creationId xmlns:a16="http://schemas.microsoft.com/office/drawing/2014/main" id="{A2170C44-D669-3720-7236-9493440E06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2452688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1" name="Line 13">
            <a:extLst>
              <a:ext uri="{FF2B5EF4-FFF2-40B4-BE49-F238E27FC236}">
                <a16:creationId xmlns:a16="http://schemas.microsoft.com/office/drawing/2014/main" id="{0E12AF7D-9930-BB5A-68A3-E811D370E8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2081213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2" name="AutoShape 14">
            <a:extLst>
              <a:ext uri="{FF2B5EF4-FFF2-40B4-BE49-F238E27FC236}">
                <a16:creationId xmlns:a16="http://schemas.microsoft.com/office/drawing/2014/main" id="{47E659F4-5548-19E0-44B1-5C6B024E22E6}"/>
              </a:ext>
            </a:extLst>
          </p:cNvPr>
          <p:cNvSpPr>
            <a:spLocks/>
          </p:cNvSpPr>
          <p:nvPr/>
        </p:nvSpPr>
        <p:spPr bwMode="auto">
          <a:xfrm>
            <a:off x="5191125" y="642938"/>
            <a:ext cx="152400" cy="1338262"/>
          </a:xfrm>
          <a:prstGeom prst="rightBrace">
            <a:avLst>
              <a:gd name="adj1" fmla="val 73177"/>
              <a:gd name="adj2" fmla="val 50000"/>
            </a:avLst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zh-CN" sz="2000"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114703" name="AutoShape 15">
            <a:extLst>
              <a:ext uri="{FF2B5EF4-FFF2-40B4-BE49-F238E27FC236}">
                <a16:creationId xmlns:a16="http://schemas.microsoft.com/office/drawing/2014/main" id="{1DD96E9F-7639-67C7-0EBA-C565B6BA36C1}"/>
              </a:ext>
            </a:extLst>
          </p:cNvPr>
          <p:cNvSpPr>
            <a:spLocks/>
          </p:cNvSpPr>
          <p:nvPr/>
        </p:nvSpPr>
        <p:spPr bwMode="auto">
          <a:xfrm>
            <a:off x="5191125" y="2100263"/>
            <a:ext cx="152400" cy="1419225"/>
          </a:xfrm>
          <a:prstGeom prst="rightBrace">
            <a:avLst>
              <a:gd name="adj1" fmla="val 77604"/>
              <a:gd name="adj2" fmla="val 50000"/>
            </a:avLst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zh-CN" sz="2000"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114704" name="AutoShape 16">
            <a:extLst>
              <a:ext uri="{FF2B5EF4-FFF2-40B4-BE49-F238E27FC236}">
                <a16:creationId xmlns:a16="http://schemas.microsoft.com/office/drawing/2014/main" id="{B0B288F1-9CD8-2245-F575-22D39C847F76}"/>
              </a:ext>
            </a:extLst>
          </p:cNvPr>
          <p:cNvSpPr>
            <a:spLocks/>
          </p:cNvSpPr>
          <p:nvPr/>
        </p:nvSpPr>
        <p:spPr bwMode="auto">
          <a:xfrm>
            <a:off x="5191125" y="3609975"/>
            <a:ext cx="152400" cy="1404938"/>
          </a:xfrm>
          <a:prstGeom prst="rightBrace">
            <a:avLst>
              <a:gd name="adj1" fmla="val 76823"/>
              <a:gd name="adj2" fmla="val 50000"/>
            </a:avLst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zh-CN" sz="2000"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114705" name="AutoShape 17">
            <a:extLst>
              <a:ext uri="{FF2B5EF4-FFF2-40B4-BE49-F238E27FC236}">
                <a16:creationId xmlns:a16="http://schemas.microsoft.com/office/drawing/2014/main" id="{B9CDA45B-7DE3-CFFA-34B1-31E1F9331C65}"/>
              </a:ext>
            </a:extLst>
          </p:cNvPr>
          <p:cNvSpPr>
            <a:spLocks/>
          </p:cNvSpPr>
          <p:nvPr/>
        </p:nvSpPr>
        <p:spPr bwMode="auto">
          <a:xfrm>
            <a:off x="5191125" y="5126038"/>
            <a:ext cx="152400" cy="1350962"/>
          </a:xfrm>
          <a:prstGeom prst="rightBrace">
            <a:avLst>
              <a:gd name="adj1" fmla="val 73872"/>
              <a:gd name="adj2" fmla="val 50000"/>
            </a:avLst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zh-CN" sz="2000">
              <a:latin typeface="宋体" panose="02010600030101010101" pitchFamily="2" charset="-122"/>
              <a:ea typeface="隶书" panose="02010509060101010101" pitchFamily="49" charset="-122"/>
            </a:endParaRPr>
          </a:p>
        </p:txBody>
      </p:sp>
      <p:sp>
        <p:nvSpPr>
          <p:cNvPr id="114706" name="Line 18">
            <a:extLst>
              <a:ext uri="{FF2B5EF4-FFF2-40B4-BE49-F238E27FC236}">
                <a16:creationId xmlns:a16="http://schemas.microsoft.com/office/drawing/2014/main" id="{D865680E-7147-1C74-49BF-8655E34D1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1325" y="7620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7" name="Line 19">
            <a:extLst>
              <a:ext uri="{FF2B5EF4-FFF2-40B4-BE49-F238E27FC236}">
                <a16:creationId xmlns:a16="http://schemas.microsoft.com/office/drawing/2014/main" id="{67C8C359-1AF7-80E4-405C-0A0D54858A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1325" y="3725863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8" name="Line 20">
            <a:extLst>
              <a:ext uri="{FF2B5EF4-FFF2-40B4-BE49-F238E27FC236}">
                <a16:creationId xmlns:a16="http://schemas.microsoft.com/office/drawing/2014/main" id="{AB4501B2-9800-79CC-A20A-35B3AC4DE16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1325" y="5221288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9" name="Line 21">
            <a:extLst>
              <a:ext uri="{FF2B5EF4-FFF2-40B4-BE49-F238E27FC236}">
                <a16:creationId xmlns:a16="http://schemas.microsoft.com/office/drawing/2014/main" id="{3E0B0DB0-C9A6-5588-44B7-E9CDFD0A57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1325" y="2230438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10" name="Text Box 22">
            <a:extLst>
              <a:ext uri="{FF2B5EF4-FFF2-40B4-BE49-F238E27FC236}">
                <a16:creationId xmlns:a16="http://schemas.microsoft.com/office/drawing/2014/main" id="{1A60E9CF-BF77-E349-E60A-7FDA7816E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413" y="547688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latin typeface="Consolas" panose="020B0609020204030204" pitchFamily="49" charset="0"/>
              </a:rPr>
              <a:t>pb-1</a:t>
            </a:r>
          </a:p>
        </p:txBody>
      </p:sp>
      <p:sp>
        <p:nvSpPr>
          <p:cNvPr id="114711" name="Text Box 24">
            <a:extLst>
              <a:ext uri="{FF2B5EF4-FFF2-40B4-BE49-F238E27FC236}">
                <a16:creationId xmlns:a16="http://schemas.microsoft.com/office/drawing/2014/main" id="{52E4C10D-F92F-20FE-5837-CCC68CC45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925" y="2032000"/>
            <a:ext cx="862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latin typeface="Consolas" panose="020B0609020204030204" pitchFamily="49" charset="0"/>
              </a:rPr>
              <a:t>pb</a:t>
            </a:r>
          </a:p>
        </p:txBody>
      </p:sp>
      <p:sp>
        <p:nvSpPr>
          <p:cNvPr id="114712" name="Text Box 25">
            <a:extLst>
              <a:ext uri="{FF2B5EF4-FFF2-40B4-BE49-F238E27FC236}">
                <a16:creationId xmlns:a16="http://schemas.microsoft.com/office/drawing/2014/main" id="{C4A552E2-9BC5-FD3F-2F8C-DBC62C5ED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513" y="3505200"/>
            <a:ext cx="1104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latin typeface="Consolas" panose="020B0609020204030204" pitchFamily="49" charset="0"/>
              </a:rPr>
              <a:t>pb+1</a:t>
            </a:r>
          </a:p>
        </p:txBody>
      </p:sp>
      <p:sp>
        <p:nvSpPr>
          <p:cNvPr id="114713" name="Text Box 26">
            <a:extLst>
              <a:ext uri="{FF2B5EF4-FFF2-40B4-BE49-F238E27FC236}">
                <a16:creationId xmlns:a16="http://schemas.microsoft.com/office/drawing/2014/main" id="{54300E9E-A955-C829-3B6D-DA1CE20A0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513" y="5013325"/>
            <a:ext cx="1104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latin typeface="Consolas" panose="020B0609020204030204" pitchFamily="49" charset="0"/>
              </a:rPr>
              <a:t>pb+2</a:t>
            </a:r>
          </a:p>
        </p:txBody>
      </p:sp>
      <p:sp>
        <p:nvSpPr>
          <p:cNvPr id="114714" name="Text Box 27">
            <a:extLst>
              <a:ext uri="{FF2B5EF4-FFF2-40B4-BE49-F238E27FC236}">
                <a16:creationId xmlns:a16="http://schemas.microsoft.com/office/drawing/2014/main" id="{A9779EB9-44FC-EEF9-4234-A11EEF214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113" y="1066800"/>
            <a:ext cx="23860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latin typeface="Consolas" panose="020B0609020204030204" pitchFamily="49" charset="0"/>
              </a:rPr>
              <a:t>*(pb-1)</a:t>
            </a:r>
            <a:r>
              <a:rPr lang="zh-CN" altLang="en-US" sz="2000">
                <a:latin typeface="Consolas" panose="020B0609020204030204" pitchFamily="49" charset="0"/>
              </a:rPr>
              <a:t>或</a:t>
            </a:r>
            <a:r>
              <a:rPr lang="en-US" altLang="zh-CN" sz="2000">
                <a:latin typeface="Consolas" panose="020B0609020204030204" pitchFamily="49" charset="0"/>
              </a:rPr>
              <a:t>pb[-1]</a:t>
            </a:r>
          </a:p>
        </p:txBody>
      </p:sp>
      <p:sp>
        <p:nvSpPr>
          <p:cNvPr id="114715" name="Text Box 28">
            <a:extLst>
              <a:ext uri="{FF2B5EF4-FFF2-40B4-BE49-F238E27FC236}">
                <a16:creationId xmlns:a16="http://schemas.microsoft.com/office/drawing/2014/main" id="{4C4C7703-3CA2-E743-CCBB-F9ACB47B7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113" y="2555875"/>
            <a:ext cx="1743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latin typeface="Consolas" panose="020B0609020204030204" pitchFamily="49" charset="0"/>
              </a:rPr>
              <a:t>*pb</a:t>
            </a:r>
            <a:r>
              <a:rPr lang="zh-CN" altLang="en-US" sz="2000">
                <a:latin typeface="Consolas" panose="020B0609020204030204" pitchFamily="49" charset="0"/>
              </a:rPr>
              <a:t>或</a:t>
            </a:r>
            <a:r>
              <a:rPr lang="en-US" altLang="zh-CN" sz="2000">
                <a:latin typeface="Consolas" panose="020B0609020204030204" pitchFamily="49" charset="0"/>
              </a:rPr>
              <a:t>pb[0]</a:t>
            </a:r>
          </a:p>
        </p:txBody>
      </p:sp>
      <p:sp>
        <p:nvSpPr>
          <p:cNvPr id="114716" name="Text Box 29">
            <a:extLst>
              <a:ext uri="{FF2B5EF4-FFF2-40B4-BE49-F238E27FC236}">
                <a16:creationId xmlns:a16="http://schemas.microsoft.com/office/drawing/2014/main" id="{EA91D3A6-7A4C-D3FD-1B9F-D60F3DAA8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113" y="4040188"/>
            <a:ext cx="2243137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latin typeface="Consolas" panose="020B0609020204030204" pitchFamily="49" charset="0"/>
              </a:rPr>
              <a:t>*(pb+1)</a:t>
            </a:r>
            <a:r>
              <a:rPr lang="zh-CN" altLang="en-US" sz="2000">
                <a:latin typeface="Consolas" panose="020B0609020204030204" pitchFamily="49" charset="0"/>
              </a:rPr>
              <a:t>或</a:t>
            </a:r>
            <a:r>
              <a:rPr lang="en-US" altLang="zh-CN" sz="2000">
                <a:latin typeface="Consolas" panose="020B0609020204030204" pitchFamily="49" charset="0"/>
              </a:rPr>
              <a:t>pb[1]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endParaRPr lang="en-US" altLang="zh-CN" sz="2000">
              <a:latin typeface="Consolas" panose="020B0609020204030204" pitchFamily="49" charset="0"/>
            </a:endParaRPr>
          </a:p>
        </p:txBody>
      </p:sp>
      <p:sp>
        <p:nvSpPr>
          <p:cNvPr id="114717" name="Text Box 30">
            <a:extLst>
              <a:ext uri="{FF2B5EF4-FFF2-40B4-BE49-F238E27FC236}">
                <a16:creationId xmlns:a16="http://schemas.microsoft.com/office/drawing/2014/main" id="{CA68723B-9E53-5C5F-E910-F45E71349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113" y="5548313"/>
            <a:ext cx="2314575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latin typeface="Consolas" panose="020B0609020204030204" pitchFamily="49" charset="0"/>
              </a:rPr>
              <a:t>*(pb+2)</a:t>
            </a:r>
            <a:r>
              <a:rPr lang="zh-CN" altLang="en-US" sz="2000">
                <a:latin typeface="Consolas" panose="020B0609020204030204" pitchFamily="49" charset="0"/>
              </a:rPr>
              <a:t>或</a:t>
            </a:r>
            <a:r>
              <a:rPr lang="en-US" altLang="zh-CN" sz="2000">
                <a:latin typeface="Consolas" panose="020B0609020204030204" pitchFamily="49" charset="0"/>
              </a:rPr>
              <a:t>pb[2]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endParaRPr lang="en-US" altLang="zh-CN" sz="2000">
              <a:latin typeface="Consolas" panose="020B0609020204030204" pitchFamily="49" charset="0"/>
            </a:endParaRPr>
          </a:p>
        </p:txBody>
      </p:sp>
      <p:sp>
        <p:nvSpPr>
          <p:cNvPr id="114718" name="Text Box 31">
            <a:extLst>
              <a:ext uri="{FF2B5EF4-FFF2-40B4-BE49-F238E27FC236}">
                <a16:creationId xmlns:a16="http://schemas.microsoft.com/office/drawing/2014/main" id="{4993E2F8-4780-13BB-EC61-FBD7CFB36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714375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latin typeface="Consolas" panose="020B0609020204030204" pitchFamily="49" charset="0"/>
              </a:rPr>
              <a:t>long *pb</a:t>
            </a:r>
          </a:p>
        </p:txBody>
      </p:sp>
      <p:sp>
        <p:nvSpPr>
          <p:cNvPr id="114719" name="Line 32">
            <a:extLst>
              <a:ext uri="{FF2B5EF4-FFF2-40B4-BE49-F238E27FC236}">
                <a16:creationId xmlns:a16="http://schemas.microsoft.com/office/drawing/2014/main" id="{D5BDFF80-5B0E-E000-21F5-4288691598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5033963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20" name="Line 33">
            <a:extLst>
              <a:ext uri="{FF2B5EF4-FFF2-40B4-BE49-F238E27FC236}">
                <a16:creationId xmlns:a16="http://schemas.microsoft.com/office/drawing/2014/main" id="{0C7EFFD5-4AE7-01B6-537F-2534E4BB8D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5776913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21" name="Line 34">
            <a:extLst>
              <a:ext uri="{FF2B5EF4-FFF2-40B4-BE49-F238E27FC236}">
                <a16:creationId xmlns:a16="http://schemas.microsoft.com/office/drawing/2014/main" id="{96ED33CB-3AB3-92C8-22B0-38E58320E1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5405438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22" name="Line 35">
            <a:extLst>
              <a:ext uri="{FF2B5EF4-FFF2-40B4-BE49-F238E27FC236}">
                <a16:creationId xmlns:a16="http://schemas.microsoft.com/office/drawing/2014/main" id="{9BDF44F1-DAB0-DAAC-8591-E307374844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6172200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23" name="灯片编号占位符 3">
            <a:extLst>
              <a:ext uri="{FF2B5EF4-FFF2-40B4-BE49-F238E27FC236}">
                <a16:creationId xmlns:a16="http://schemas.microsoft.com/office/drawing/2014/main" id="{BE9F818F-10D3-27D1-FB23-E728EBE5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D2A8B3A-244C-4233-97FE-A0108535D3BC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70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38" name="标题 4">
            <a:extLst>
              <a:ext uri="{FF2B5EF4-FFF2-40B4-BE49-F238E27FC236}">
                <a16:creationId xmlns:a16="http://schemas.microsoft.com/office/drawing/2014/main" id="{BA6E682E-DE37-03E6-23DB-20FEC8ABB890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指针运算</a:t>
            </a:r>
          </a:p>
        </p:txBody>
      </p:sp>
    </p:spTree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标题 1">
            <a:extLst>
              <a:ext uri="{FF2B5EF4-FFF2-40B4-BE49-F238E27FC236}">
                <a16:creationId xmlns:a16="http://schemas.microsoft.com/office/drawing/2014/main" id="{35182A86-36A1-4D51-94FA-A68D7BF6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指针变量的关系运算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1A947BAB-4B84-42EE-1255-E737DFDC6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关系运算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指向相同类型数据的指针之间可以进行各种关系运算。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指向不同数据类型的指针，以及指针与一般整数变量之间的关系运算是无意义的。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指针可以和零之间进行等于或不等于的关系运算。</a:t>
            </a:r>
            <a:endParaRPr lang="en-US" altLang="zh-CN" sz="2400" dirty="0">
              <a:solidFill>
                <a:schemeClr val="accent6">
                  <a:lumMod val="50000"/>
                </a:schemeClr>
              </a:solidFill>
              <a:latin typeface="宋体" pitchFamily="2" charset="-122"/>
            </a:endParaRP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zh-CN" altLang="en-US" sz="2400" dirty="0">
                <a:solidFill>
                  <a:srgbClr val="00B050"/>
                </a:solidFill>
                <a:latin typeface="宋体" pitchFamily="2" charset="-122"/>
              </a:rPr>
              <a:t>例如：</a:t>
            </a:r>
            <a:r>
              <a:rPr lang="en-US" altLang="zh-CN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p==0</a:t>
            </a:r>
            <a:r>
              <a:rPr lang="zh-CN" alt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p!=0</a:t>
            </a:r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赋值运算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向指针变量赋的值必须是地址常量或变量，不能是普通整数。但可以赋值为整数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0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，表示空指针。</a:t>
            </a:r>
          </a:p>
        </p:txBody>
      </p:sp>
      <p:sp>
        <p:nvSpPr>
          <p:cNvPr id="116740" name="灯片编号占位符 3">
            <a:extLst>
              <a:ext uri="{FF2B5EF4-FFF2-40B4-BE49-F238E27FC236}">
                <a16:creationId xmlns:a16="http://schemas.microsoft.com/office/drawing/2014/main" id="{E7F42CA4-5437-C72A-35C2-3F7F3B9B1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BD02796-D7E1-49FA-B9D1-E8560C354456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71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393553D3-D441-071F-DD3F-23CAD0EC85DA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指针运算</a:t>
            </a:r>
          </a:p>
        </p:txBody>
      </p:sp>
    </p:spTree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标题 1">
            <a:extLst>
              <a:ext uri="{FF2B5EF4-FFF2-40B4-BE49-F238E27FC236}">
                <a16:creationId xmlns:a16="http://schemas.microsoft.com/office/drawing/2014/main" id="{256FAE30-7234-BA52-9E84-28786F24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6.2.6 </a:t>
            </a:r>
            <a:r>
              <a:rPr lang="zh-CN" altLang="en-US"/>
              <a:t>用指针处理数组元素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64F8A0CE-3F5F-72E4-8A53-52CE2A424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声明与赋值</a:t>
            </a: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</a:rPr>
              <a:t>例：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 a[10], *pa;</a:t>
            </a: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	 pa=&amp;a[0]; </a:t>
            </a:r>
            <a:r>
              <a:rPr lang="zh-CN" alt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或 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pa=a;</a:t>
            </a:r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通过指针引用数组元素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经过上述声明及赋值后：</a:t>
            </a:r>
          </a:p>
          <a:p>
            <a:pPr marL="923544" lvl="2" indent="-219456" eaLnBrk="1" fontAlgn="auto" hangingPunct="1">
              <a:lnSpc>
                <a:spcPct val="120000"/>
              </a:lnSpc>
              <a:spcAft>
                <a:spcPts val="0"/>
              </a:spcAft>
              <a:buFont typeface="Wingdings 2"/>
              <a:buChar char=""/>
              <a:defRPr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pa</a:t>
            </a:r>
            <a:r>
              <a:rPr lang="zh-CN" altLang="en-US" dirty="0">
                <a:latin typeface="宋体" pitchFamily="2" charset="-122"/>
              </a:rPr>
              <a:t>就是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a[0]</a:t>
            </a:r>
            <a:r>
              <a:rPr lang="zh-CN" altLang="en-US" dirty="0">
                <a:latin typeface="宋体" pitchFamily="2" charset="-122"/>
              </a:rPr>
              <a:t>，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(pa+1)</a:t>
            </a:r>
            <a:r>
              <a:rPr lang="zh-CN" altLang="en-US" dirty="0">
                <a:latin typeface="宋体" pitchFamily="2" charset="-122"/>
              </a:rPr>
              <a:t>就是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a[1]</a:t>
            </a:r>
            <a:r>
              <a:rPr lang="zh-CN" altLang="en-US" dirty="0">
                <a:latin typeface="宋体" pitchFamily="2" charset="-122"/>
              </a:rPr>
              <a:t>，</a:t>
            </a:r>
            <a:r>
              <a:rPr lang="en-US" altLang="zh-CN" dirty="0">
                <a:latin typeface="宋体" pitchFamily="2" charset="-122"/>
              </a:rPr>
              <a:t>... </a:t>
            </a:r>
            <a:r>
              <a:rPr lang="zh-CN" altLang="en-US" dirty="0">
                <a:latin typeface="宋体" pitchFamily="2" charset="-122"/>
              </a:rPr>
              <a:t>，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pa+i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dirty="0">
                <a:latin typeface="宋体" pitchFamily="2" charset="-122"/>
              </a:rPr>
              <a:t>就是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a[i]</a:t>
            </a:r>
            <a:r>
              <a:rPr lang="en-US" altLang="zh-CN" dirty="0">
                <a:latin typeface="宋体" pitchFamily="2" charset="-122"/>
              </a:rPr>
              <a:t>.</a:t>
            </a:r>
          </a:p>
          <a:p>
            <a:pPr marL="923544" lvl="2" indent="-219456" eaLnBrk="1" fontAlgn="auto" hangingPunct="1">
              <a:lnSpc>
                <a:spcPct val="120000"/>
              </a:lnSpc>
              <a:spcAft>
                <a:spcPts val="0"/>
              </a:spcAft>
              <a:buFont typeface="Wingdings 2"/>
              <a:buChar char=""/>
              <a:defRPr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a[i]</a:t>
            </a:r>
            <a:r>
              <a:rPr lang="en-US" altLang="zh-CN" dirty="0">
                <a:latin typeface="宋体" pitchFamily="2" charset="-122"/>
              </a:rPr>
              <a:t>,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*(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pa+i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宋体" pitchFamily="2" charset="-122"/>
              </a:rPr>
              <a:t>,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*(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a+i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宋体" pitchFamily="2" charset="-122"/>
              </a:rPr>
              <a:t>,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pa[i]</a:t>
            </a:r>
            <a:r>
              <a:rPr lang="zh-CN" altLang="en-US" dirty="0">
                <a:latin typeface="宋体" pitchFamily="2" charset="-122"/>
              </a:rPr>
              <a:t>都是等效的。</a:t>
            </a:r>
          </a:p>
          <a:p>
            <a:pPr marL="923544" lvl="2" indent="-219456" eaLnBrk="1" fontAlgn="auto" hangingPunct="1">
              <a:lnSpc>
                <a:spcPct val="120000"/>
              </a:lnSpc>
              <a:spcAft>
                <a:spcPts val="0"/>
              </a:spcAft>
              <a:buFont typeface="Wingdings 2"/>
              <a:buChar char=""/>
              <a:defRPr/>
            </a:pPr>
            <a:r>
              <a:rPr lang="zh-CN" altLang="en-US" dirty="0">
                <a:latin typeface="宋体" pitchFamily="2" charset="-122"/>
              </a:rPr>
              <a:t>不能写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a++</a:t>
            </a:r>
            <a:r>
              <a:rPr lang="zh-CN" altLang="en-US" dirty="0">
                <a:latin typeface="宋体" pitchFamily="2" charset="-122"/>
              </a:rPr>
              <a:t>，因为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dirty="0">
                <a:latin typeface="宋体" pitchFamily="2" charset="-122"/>
              </a:rPr>
              <a:t>是数组首地址是常量。</a:t>
            </a:r>
            <a:endParaRPr lang="en-US" altLang="zh-CN" sz="2000" dirty="0">
              <a:solidFill>
                <a:schemeClr val="accent4">
                  <a:lumMod val="50000"/>
                </a:schemeClr>
              </a:solidFill>
              <a:latin typeface="宋体" pitchFamily="2" charset="-122"/>
            </a:endParaRPr>
          </a:p>
        </p:txBody>
      </p:sp>
      <p:sp>
        <p:nvSpPr>
          <p:cNvPr id="118788" name="灯片编号占位符 3">
            <a:extLst>
              <a:ext uri="{FF2B5EF4-FFF2-40B4-BE49-F238E27FC236}">
                <a16:creationId xmlns:a16="http://schemas.microsoft.com/office/drawing/2014/main" id="{0753B114-0BE4-730C-6032-CC3381C1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517883B-E62F-4A78-9584-A01EC3F6EAA7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72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4133FD8-9CD6-ACD2-80BC-E0EE6214EA20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</a:t>
            </a:r>
          </a:p>
        </p:txBody>
      </p:sp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标题 1">
            <a:extLst>
              <a:ext uri="{FF2B5EF4-FFF2-40B4-BE49-F238E27FC236}">
                <a16:creationId xmlns:a16="http://schemas.microsoft.com/office/drawing/2014/main" id="{0D4C8445-DF40-F63E-070B-27F716B9C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6-7</a:t>
            </a:r>
            <a:endParaRPr lang="zh-CN" altLang="en-US"/>
          </a:p>
        </p:txBody>
      </p:sp>
      <p:sp>
        <p:nvSpPr>
          <p:cNvPr id="119811" name="灯片编号占位符 3">
            <a:extLst>
              <a:ext uri="{FF2B5EF4-FFF2-40B4-BE49-F238E27FC236}">
                <a16:creationId xmlns:a16="http://schemas.microsoft.com/office/drawing/2014/main" id="{B4476DBD-8C79-F5CF-7713-848882ED5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85C5B45-0B6B-45E6-90EE-6DAB3C01DE6D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73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E3172C93-BCE3-DC48-08FD-9E12FC36A409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用指针处理数组元素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A1C79E1-7DEC-24AA-1111-5BAE9776C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en-US" dirty="0"/>
              <a:t>设有一个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zh-CN" altLang="en-US" dirty="0"/>
              <a:t>型数组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dirty="0"/>
              <a:t>，有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zh-CN" altLang="en-US" dirty="0"/>
              <a:t>个元素。用三种方法输出各元素：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</a:rPr>
              <a:t>使用数组名和下标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</a:rPr>
              <a:t>使用数组名和指针运算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</a:rPr>
              <a:t>使用指针变量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标题 1">
            <a:extLst>
              <a:ext uri="{FF2B5EF4-FFF2-40B4-BE49-F238E27FC236}">
                <a16:creationId xmlns:a16="http://schemas.microsoft.com/office/drawing/2014/main" id="{2D6E3BCF-D2C2-C2DD-58EF-126F85640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6-7 (</a:t>
            </a:r>
            <a:r>
              <a:rPr lang="zh-CN" altLang="en-US"/>
              <a:t>续</a:t>
            </a:r>
            <a:r>
              <a:rPr lang="en-US" altLang="zh-CN"/>
              <a:t>) </a:t>
            </a:r>
            <a:r>
              <a:rPr lang="zh-CN" altLang="en-US"/>
              <a:t>使用数组名和下标</a:t>
            </a:r>
          </a:p>
        </p:txBody>
      </p:sp>
      <p:sp>
        <p:nvSpPr>
          <p:cNvPr id="120835" name="灯片编号占位符 3">
            <a:extLst>
              <a:ext uri="{FF2B5EF4-FFF2-40B4-BE49-F238E27FC236}">
                <a16:creationId xmlns:a16="http://schemas.microsoft.com/office/drawing/2014/main" id="{700664BF-9C9F-58B7-483D-BCA19A06D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A250857-5660-4D44-ADA5-3F4F94254B48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74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2A53AA87-7D85-A0F1-91F7-557CA9DC50F6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用指针处理数组元素</a:t>
            </a:r>
          </a:p>
        </p:txBody>
      </p:sp>
      <p:sp>
        <p:nvSpPr>
          <p:cNvPr id="120837" name="内容占位符 1">
            <a:extLst>
              <a:ext uri="{FF2B5EF4-FFF2-40B4-BE49-F238E27FC236}">
                <a16:creationId xmlns:a16="http://schemas.microsoft.com/office/drawing/2014/main" id="{A23BFEB9-CD84-45AC-A7DB-F59CD2D3587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a[10] = { 1, 2, 3, 4, 5, 6, 7, 8, 9, 0 };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for (int i = 0; i &lt; 10; i++)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cout &lt;&lt;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a[i]</a:t>
            </a:r>
            <a:r>
              <a:rPr lang="en-US" altLang="zh-CN" sz="2000">
                <a:latin typeface="Consolas" panose="020B0609020204030204" pitchFamily="49" charset="0"/>
              </a:rPr>
              <a:t> &lt;&lt; "  ";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endl;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00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标题 1">
            <a:extLst>
              <a:ext uri="{FF2B5EF4-FFF2-40B4-BE49-F238E27FC236}">
                <a16:creationId xmlns:a16="http://schemas.microsoft.com/office/drawing/2014/main" id="{7C2D3847-2821-2D7F-3CB6-F4E26C4C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6-7 (</a:t>
            </a:r>
            <a:r>
              <a:rPr lang="zh-CN" altLang="en-US"/>
              <a:t>续</a:t>
            </a:r>
            <a:r>
              <a:rPr lang="en-US" altLang="zh-CN"/>
              <a:t>) </a:t>
            </a:r>
            <a:r>
              <a:rPr lang="zh-CN" altLang="en-US"/>
              <a:t>使用数组名指针运算</a:t>
            </a:r>
          </a:p>
        </p:txBody>
      </p:sp>
      <p:sp>
        <p:nvSpPr>
          <p:cNvPr id="121859" name="灯片编号占位符 3">
            <a:extLst>
              <a:ext uri="{FF2B5EF4-FFF2-40B4-BE49-F238E27FC236}">
                <a16:creationId xmlns:a16="http://schemas.microsoft.com/office/drawing/2014/main" id="{4D6401FC-227B-00A8-EEF3-F452FE68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B70F0B-BC8D-41D1-8889-C22C2AC35F50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75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CD176744-3D1A-823A-802D-6983CC87EB8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用指针处理数组元素</a:t>
            </a:r>
          </a:p>
        </p:txBody>
      </p:sp>
      <p:sp>
        <p:nvSpPr>
          <p:cNvPr id="121861" name="内容占位符 1">
            <a:extLst>
              <a:ext uri="{FF2B5EF4-FFF2-40B4-BE49-F238E27FC236}">
                <a16:creationId xmlns:a16="http://schemas.microsoft.com/office/drawing/2014/main" id="{4FC9D4A0-050D-358E-208C-D6ED6F731A9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a[10] = { 1, 2, 3, 4, 5, 6, 7, 8, 9, 0 };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for (int i = 0; i &lt; 10; i++)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cout &lt;&lt;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*(a+i) </a:t>
            </a:r>
            <a:r>
              <a:rPr lang="en-US" altLang="zh-CN" sz="2000">
                <a:latin typeface="Consolas" panose="020B0609020204030204" pitchFamily="49" charset="0"/>
              </a:rPr>
              <a:t>&lt;&lt; "  ";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endl;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000"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5E1195-7B81-ADB7-CB5F-D2CFD41E9DDA}"/>
              </a:ext>
            </a:extLst>
          </p:cNvPr>
          <p:cNvSpPr/>
          <p:nvPr/>
        </p:nvSpPr>
        <p:spPr>
          <a:xfrm>
            <a:off x="611188" y="1989138"/>
            <a:ext cx="6624637" cy="2087562"/>
          </a:xfrm>
          <a:prstGeom prst="rect">
            <a:avLst/>
          </a:prstGeom>
          <a:solidFill>
            <a:srgbClr val="79D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标题 1">
            <a:extLst>
              <a:ext uri="{FF2B5EF4-FFF2-40B4-BE49-F238E27FC236}">
                <a16:creationId xmlns:a16="http://schemas.microsoft.com/office/drawing/2014/main" id="{B2B73056-E52F-9D67-CB74-B0C334AA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6-7 (</a:t>
            </a:r>
            <a:r>
              <a:rPr lang="zh-CN" altLang="en-US"/>
              <a:t>续</a:t>
            </a:r>
            <a:r>
              <a:rPr lang="en-US" altLang="zh-CN"/>
              <a:t>) </a:t>
            </a:r>
            <a:r>
              <a:rPr lang="zh-CN" altLang="en-US"/>
              <a:t>使用指针变量</a:t>
            </a:r>
          </a:p>
        </p:txBody>
      </p:sp>
      <p:sp>
        <p:nvSpPr>
          <p:cNvPr id="122883" name="灯片编号占位符 3">
            <a:extLst>
              <a:ext uri="{FF2B5EF4-FFF2-40B4-BE49-F238E27FC236}">
                <a16:creationId xmlns:a16="http://schemas.microsoft.com/office/drawing/2014/main" id="{4FC10824-94E9-DD9F-86CD-5C2F088A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5234412-6DA3-4841-8AF8-F10CAE5FE4AF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76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81F5EEA5-466B-305E-1912-9A5E9A4F1B2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用指针处理数组元素</a:t>
            </a:r>
          </a:p>
        </p:txBody>
      </p:sp>
      <p:sp>
        <p:nvSpPr>
          <p:cNvPr id="122885" name="内容占位符 1">
            <a:extLst>
              <a:ext uri="{FF2B5EF4-FFF2-40B4-BE49-F238E27FC236}">
                <a16:creationId xmlns:a16="http://schemas.microsoft.com/office/drawing/2014/main" id="{2B8ACC40-A15B-2D7C-F120-284DF344803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a[10] = { 1, 2, 3, 4, 5, 6, 7, 8, 9, 0 };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for (int *p = a; p &lt; (a + 10); p++)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cout &lt;&lt;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*p</a:t>
            </a:r>
            <a:r>
              <a:rPr lang="en-US" altLang="zh-CN" sz="2000">
                <a:latin typeface="Consolas" panose="020B0609020204030204" pitchFamily="49" charset="0"/>
              </a:rPr>
              <a:t> &lt;&lt; "  ";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endl;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000"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20448F-B6DC-1BF9-0D3F-1A07D25325EC}"/>
              </a:ext>
            </a:extLst>
          </p:cNvPr>
          <p:cNvSpPr/>
          <p:nvPr/>
        </p:nvSpPr>
        <p:spPr>
          <a:xfrm>
            <a:off x="611188" y="1989138"/>
            <a:ext cx="6624637" cy="1727200"/>
          </a:xfrm>
          <a:prstGeom prst="rect">
            <a:avLst/>
          </a:prstGeom>
          <a:solidFill>
            <a:srgbClr val="79D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标题 1">
            <a:extLst>
              <a:ext uri="{FF2B5EF4-FFF2-40B4-BE49-F238E27FC236}">
                <a16:creationId xmlns:a16="http://schemas.microsoft.com/office/drawing/2014/main" id="{39E8CB4D-D17E-C786-B604-B3ECE5A79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6.2.7 </a:t>
            </a:r>
            <a:r>
              <a:rPr lang="zh-CN" altLang="en-US"/>
              <a:t>指针数组</a:t>
            </a:r>
          </a:p>
        </p:txBody>
      </p:sp>
      <p:sp>
        <p:nvSpPr>
          <p:cNvPr id="123907" name="内容占位符 2">
            <a:extLst>
              <a:ext uri="{FF2B5EF4-FFF2-40B4-BE49-F238E27FC236}">
                <a16:creationId xmlns:a16="http://schemas.microsoft.com/office/drawing/2014/main" id="{F792FD15-2C80-A500-FA1A-C1CCFA2BD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>
                <a:latin typeface="宋体" panose="02010600030101010101" pitchFamily="2" charset="-122"/>
              </a:rPr>
              <a:t>数组的元素是指针型</a:t>
            </a:r>
          </a:p>
          <a:p>
            <a:pPr marL="409575" lvl="1" indent="0" eaLnBrk="1" hangingPunct="1">
              <a:lnSpc>
                <a:spcPct val="120000"/>
              </a:lnSpc>
              <a:buFont typeface="Georgia" panose="02040502050405020303" pitchFamily="18" charset="0"/>
              <a:buNone/>
            </a:pPr>
            <a:r>
              <a:rPr lang="zh-CN" altLang="en-US" sz="2400">
                <a:solidFill>
                  <a:srgbClr val="0070C0"/>
                </a:solidFill>
                <a:latin typeface="宋体" panose="02010600030101010101" pitchFamily="2" charset="-122"/>
              </a:rPr>
              <a:t>例：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*pa[2];</a:t>
            </a:r>
          </a:p>
          <a:p>
            <a:pPr marL="409575" lvl="1" indent="0" eaLnBrk="1" hangingPunct="1">
              <a:lnSpc>
                <a:spcPct val="120000"/>
              </a:lnSpc>
              <a:buFont typeface="Georgia" panose="02040502050405020303" pitchFamily="18" charset="0"/>
              <a:buNone/>
            </a:pPr>
            <a:endParaRPr lang="en-US" altLang="zh-CN" sz="240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marL="409575" lvl="1" indent="0" eaLnBrk="1" hangingPunct="1">
              <a:lnSpc>
                <a:spcPct val="120000"/>
              </a:lnSpc>
              <a:buFont typeface="Georgia" panose="02040502050405020303" pitchFamily="18" charset="0"/>
              <a:buNone/>
            </a:pPr>
            <a:r>
              <a:rPr lang="en-US" altLang="zh-CN" sz="2400">
                <a:solidFill>
                  <a:schemeClr val="tx2"/>
                </a:solidFill>
                <a:latin typeface="宋体" panose="02010600030101010101" pitchFamily="2" charset="-122"/>
              </a:rPr>
              <a:t>		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由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pa[0],pa[1]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两个指针组成</a:t>
            </a:r>
            <a:endParaRPr lang="en-US" altLang="zh-CN" sz="240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409575" lvl="1" indent="0" eaLnBrk="1" hangingPunct="1">
              <a:lnSpc>
                <a:spcPct val="120000"/>
              </a:lnSpc>
              <a:buFont typeface="Georgia" panose="02040502050405020303" pitchFamily="18" charset="0"/>
              <a:buNone/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</a:rPr>
              <a:t>    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123908" name="灯片编号占位符 3">
            <a:extLst>
              <a:ext uri="{FF2B5EF4-FFF2-40B4-BE49-F238E27FC236}">
                <a16:creationId xmlns:a16="http://schemas.microsoft.com/office/drawing/2014/main" id="{AF57C111-7FD8-619F-FF42-EAA01170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E0D4DA6-081E-4ED2-9B46-DC8CDDF19060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77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CF4258C-232C-D56B-35A0-6F0515E164F0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</a:t>
            </a:r>
          </a:p>
        </p:txBody>
      </p:sp>
      <p:sp>
        <p:nvSpPr>
          <p:cNvPr id="123910" name="Line 7">
            <a:extLst>
              <a:ext uri="{FF2B5EF4-FFF2-40B4-BE49-F238E27FC236}">
                <a16:creationId xmlns:a16="http://schemas.microsoft.com/office/drawing/2014/main" id="{7EE4AB25-8DE8-15D6-47B3-0C8A1B39C6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00338" y="2781300"/>
            <a:ext cx="0" cy="503238"/>
          </a:xfrm>
          <a:prstGeom prst="line">
            <a:avLst/>
          </a:prstGeom>
          <a:noFill/>
          <a:ln w="12700" cap="sq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标题 1">
            <a:extLst>
              <a:ext uri="{FF2B5EF4-FFF2-40B4-BE49-F238E27FC236}">
                <a16:creationId xmlns:a16="http://schemas.microsoft.com/office/drawing/2014/main" id="{EDBB8600-FF30-3B5B-0A81-FEEEFC6C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6-8 </a:t>
            </a:r>
            <a:r>
              <a:rPr lang="zh-CN" altLang="en-US"/>
              <a:t>利用指针数组存放矩阵</a:t>
            </a:r>
          </a:p>
        </p:txBody>
      </p:sp>
      <p:sp>
        <p:nvSpPr>
          <p:cNvPr id="125955" name="灯片编号占位符 3">
            <a:extLst>
              <a:ext uri="{FF2B5EF4-FFF2-40B4-BE49-F238E27FC236}">
                <a16:creationId xmlns:a16="http://schemas.microsoft.com/office/drawing/2014/main" id="{AE7B0AAA-3FC9-E8BB-E94B-CD4CF60C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022E10D-67C3-4E51-A6E4-6F6848E0F8D0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78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3408E254-FB7C-8168-887A-8B9397C2E336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6.2.7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指针数组</a:t>
            </a:r>
          </a:p>
        </p:txBody>
      </p:sp>
      <p:sp>
        <p:nvSpPr>
          <p:cNvPr id="125957" name="内容占位符 1">
            <a:extLst>
              <a:ext uri="{FF2B5EF4-FFF2-40B4-BE49-F238E27FC236}">
                <a16:creationId xmlns:a16="http://schemas.microsoft.com/office/drawing/2014/main" id="{DA54447C-FB28-A1AF-FE87-E88292116CA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line1[] = { 1, 0, 0 };	//</a:t>
            </a:r>
            <a:r>
              <a:rPr lang="zh-CN" altLang="en-US" sz="2000">
                <a:latin typeface="Consolas" panose="020B0609020204030204" pitchFamily="49" charset="0"/>
              </a:rPr>
              <a:t>矩阵的第一行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int line2[] = { 0, 1, 0 };	//</a:t>
            </a:r>
            <a:r>
              <a:rPr lang="zh-CN" altLang="en-US" sz="2000">
                <a:latin typeface="Consolas" panose="020B0609020204030204" pitchFamily="49" charset="0"/>
              </a:rPr>
              <a:t>矩阵的第二行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int line3[] = { 0, 0, 1 };	//</a:t>
            </a:r>
            <a:r>
              <a:rPr lang="zh-CN" altLang="en-US" sz="2000">
                <a:latin typeface="Consolas" panose="020B0609020204030204" pitchFamily="49" charset="0"/>
              </a:rPr>
              <a:t>矩阵的第三行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//</a:t>
            </a:r>
            <a:r>
              <a:rPr lang="zh-CN" altLang="en-US" sz="2000">
                <a:latin typeface="Consolas" panose="020B0609020204030204" pitchFamily="49" charset="0"/>
              </a:rPr>
              <a:t>定义整型指针数组并初始化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int *pLine[3] = { line1, line2, line3 };	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00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标题 1">
            <a:extLst>
              <a:ext uri="{FF2B5EF4-FFF2-40B4-BE49-F238E27FC236}">
                <a16:creationId xmlns:a16="http://schemas.microsoft.com/office/drawing/2014/main" id="{F6DDF245-A5DC-A7D9-6EDD-D2B26272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6-8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26979" name="灯片编号占位符 3">
            <a:extLst>
              <a:ext uri="{FF2B5EF4-FFF2-40B4-BE49-F238E27FC236}">
                <a16:creationId xmlns:a16="http://schemas.microsoft.com/office/drawing/2014/main" id="{9C84C43B-9EAE-9F96-A95E-9297F8C8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8A5DEAF-960D-4578-A869-6D3EC06A5FCA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79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E8DDF56E-AF46-36A4-2B2F-986BBD1CD062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6.2.7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指针数组</a:t>
            </a:r>
          </a:p>
        </p:txBody>
      </p:sp>
      <p:sp>
        <p:nvSpPr>
          <p:cNvPr id="126981" name="内容占位符 1">
            <a:extLst>
              <a:ext uri="{FF2B5EF4-FFF2-40B4-BE49-F238E27FC236}">
                <a16:creationId xmlns:a16="http://schemas.microsoft.com/office/drawing/2014/main" id="{2447BC90-1989-C439-9C37-A2F97CFDFAF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cout &lt;&lt; "Matrix test:" &lt;&lt; endl;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//</a:t>
            </a:r>
            <a:r>
              <a:rPr lang="zh-CN" altLang="en-US" sz="2000">
                <a:latin typeface="Consolas" panose="020B0609020204030204" pitchFamily="49" charset="0"/>
              </a:rPr>
              <a:t>输出单位矩阵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for (int i = 0; i &lt; 3; i++) {</a:t>
            </a:r>
            <a:endParaRPr lang="zh-CN" altLang="en-US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  </a:t>
            </a:r>
            <a:r>
              <a:rPr lang="en-US" altLang="zh-CN" sz="2000">
                <a:latin typeface="Consolas" panose="020B0609020204030204" pitchFamily="49" charset="0"/>
              </a:rPr>
              <a:t>for (int j = 0; j &lt; 3; j++)</a:t>
            </a:r>
            <a:endParaRPr lang="zh-CN" altLang="en-US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    </a:t>
            </a:r>
            <a:r>
              <a:rPr lang="en-US" altLang="zh-CN" sz="2000">
                <a:latin typeface="Consolas" panose="020B0609020204030204" pitchFamily="49" charset="0"/>
              </a:rPr>
              <a:t>cout &lt;&lt; </a:t>
            </a:r>
            <a:r>
              <a:rPr lang="en-US" altLang="zh-CN" sz="2000" b="1">
                <a:solidFill>
                  <a:srgbClr val="0070C0"/>
                </a:solidFill>
                <a:latin typeface="Consolas" panose="020B0609020204030204" pitchFamily="49" charset="0"/>
              </a:rPr>
              <a:t>pLine[i]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[j] </a:t>
            </a:r>
            <a:r>
              <a:rPr lang="en-US" altLang="zh-CN" sz="2000">
                <a:latin typeface="Consolas" panose="020B0609020204030204" pitchFamily="49" charset="0"/>
              </a:rPr>
              <a:t>&lt;&lt; " ";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cout &lt;&lt; endl;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}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000">
              <a:latin typeface="Consolas" panose="020B0609020204030204" pitchFamily="49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7B1BEEDD-4EB4-4F92-BB8E-6A0FB106C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438" y="4214813"/>
            <a:ext cx="2857500" cy="1938337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</a:rPr>
              <a:t>输出结果为：</a:t>
            </a:r>
          </a:p>
          <a:p>
            <a:pPr eaLnBrk="1" hangingPunct="1">
              <a:defRPr/>
            </a:pP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</a:rPr>
              <a:t>Matrix test:</a:t>
            </a:r>
          </a:p>
          <a:p>
            <a:pPr eaLnBrk="1" hangingPunct="1">
              <a:defRPr/>
            </a:pP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</a:rPr>
              <a:t>1,0,0</a:t>
            </a:r>
          </a:p>
          <a:p>
            <a:pPr eaLnBrk="1" hangingPunct="1">
              <a:defRPr/>
            </a:pP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</a:rPr>
              <a:t>0,1,0</a:t>
            </a:r>
          </a:p>
          <a:p>
            <a:pPr eaLnBrk="1" hangingPunct="1">
              <a:defRPr/>
            </a:pP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</a:rPr>
              <a:t>0,0,1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3">
            <a:extLst>
              <a:ext uri="{FF2B5EF4-FFF2-40B4-BE49-F238E27FC236}">
                <a16:creationId xmlns:a16="http://schemas.microsoft.com/office/drawing/2014/main" id="{CC72FB67-0C6C-67F7-6A41-8EBA2C68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E4AA452-2656-4BA0-A09F-1EF5373E8F35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3808B490-2F24-BCDC-C5F5-9ADB46947F27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</a:t>
            </a:r>
          </a:p>
        </p:txBody>
      </p:sp>
      <p:sp>
        <p:nvSpPr>
          <p:cNvPr id="25604" name="标题 1">
            <a:extLst>
              <a:ext uri="{FF2B5EF4-FFF2-40B4-BE49-F238E27FC236}">
                <a16:creationId xmlns:a16="http://schemas.microsoft.com/office/drawing/2014/main" id="{6DACA70D-2258-834B-8A97-76B72A25D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6.1.2 </a:t>
            </a:r>
            <a:r>
              <a:rPr lang="zh-CN" altLang="en-US"/>
              <a:t>数组的存储与初始化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8BF1D2-6378-1206-8289-D754F4042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一维数组的初始化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sz="2400" dirty="0"/>
              <a:t>可以在定义数组的同时赋给初值：</a:t>
            </a:r>
          </a:p>
          <a:p>
            <a:pPr marL="658368" lvl="1" indent="-246888" eaLnBrk="1" fontAlgn="auto" hangingPunct="1">
              <a:lnSpc>
                <a:spcPct val="11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在声明数组时对数组元素赋以初值。</a:t>
            </a:r>
            <a:b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</a:br>
            <a:r>
              <a:rPr lang="zh-CN" altLang="en-US" sz="2400" dirty="0">
                <a:solidFill>
                  <a:srgbClr val="00B050"/>
                </a:solidFill>
                <a:latin typeface="宋体" pitchFamily="2" charset="-122"/>
              </a:rPr>
              <a:t>例如：</a:t>
            </a:r>
            <a:r>
              <a:rPr lang="en-US" altLang="zh-CN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static </a:t>
            </a:r>
            <a:r>
              <a:rPr lang="en-US" altLang="zh-CN" sz="24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a[10]={0,1,2,3,4,5,6,7,8,9};</a:t>
            </a:r>
          </a:p>
          <a:p>
            <a:pPr marL="658368" lvl="1" indent="-246888" eaLnBrk="1" fontAlgn="auto" hangingPunct="1">
              <a:lnSpc>
                <a:spcPct val="11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可以只给一部分元素赋初值。</a:t>
            </a:r>
            <a:b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</a:br>
            <a:r>
              <a:rPr lang="zh-CN" altLang="en-US" sz="2400" dirty="0">
                <a:solidFill>
                  <a:srgbClr val="00B050"/>
                </a:solidFill>
                <a:latin typeface="宋体" pitchFamily="2" charset="-122"/>
              </a:rPr>
              <a:t>例如：</a:t>
            </a:r>
            <a:r>
              <a:rPr lang="en-US" altLang="zh-CN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static </a:t>
            </a:r>
            <a:r>
              <a:rPr lang="en-US" altLang="zh-CN" sz="24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a[10]={0,1,2,3,4};</a:t>
            </a:r>
          </a:p>
          <a:p>
            <a:pPr marL="658368" lvl="1" indent="-246888" eaLnBrk="1" fontAlgn="auto" hangingPunct="1">
              <a:lnSpc>
                <a:spcPct val="11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在对全部数组元素赋初值时，可以不指定数组长度。</a:t>
            </a:r>
            <a:b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</a:br>
            <a:r>
              <a:rPr lang="zh-CN" altLang="en-US" sz="2400" dirty="0">
                <a:solidFill>
                  <a:srgbClr val="00B050"/>
                </a:solidFill>
                <a:latin typeface="宋体" pitchFamily="2" charset="-122"/>
              </a:rPr>
              <a:t>例如：</a:t>
            </a:r>
            <a:r>
              <a:rPr lang="en-US" altLang="zh-CN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static </a:t>
            </a:r>
            <a:r>
              <a:rPr lang="en-US" altLang="zh-CN" sz="24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a[]={0,1,2,3,4,5,6,7,8,9}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endParaRPr lang="zh-CN" altLang="en-US" dirty="0"/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灯片编号占位符 3">
            <a:extLst>
              <a:ext uri="{FF2B5EF4-FFF2-40B4-BE49-F238E27FC236}">
                <a16:creationId xmlns:a16="http://schemas.microsoft.com/office/drawing/2014/main" id="{9DA5E2C2-8BA9-9DE9-0030-3310C837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963FC5B-D8E4-4761-8999-6CE139F2A6D7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80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128A7B9-B70A-C95B-9510-BD56C573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指针数组 </a:t>
            </a:r>
            <a:r>
              <a:rPr lang="en-US" altLang="zh-CN"/>
              <a:t>vs </a:t>
            </a:r>
            <a:r>
              <a:rPr lang="zh-CN" altLang="en-US"/>
              <a:t>二维数组</a:t>
            </a: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EE00C88D-DD25-6B7D-B522-8F50553B3A46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6.2.7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指针数组</a:t>
            </a:r>
          </a:p>
        </p:txBody>
      </p:sp>
      <p:sp>
        <p:nvSpPr>
          <p:cNvPr id="129029" name="Rectangle 2">
            <a:extLst>
              <a:ext uri="{FF2B5EF4-FFF2-40B4-BE49-F238E27FC236}">
                <a16:creationId xmlns:a16="http://schemas.microsoft.com/office/drawing/2014/main" id="{813CADDF-826D-D569-9675-A0FA4BF04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225" y="2144713"/>
            <a:ext cx="517525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zh-CN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30" name="Rectangle 3">
            <a:extLst>
              <a:ext uri="{FF2B5EF4-FFF2-40B4-BE49-F238E27FC236}">
                <a16:creationId xmlns:a16="http://schemas.microsoft.com/office/drawing/2014/main" id="{E6FBA9D9-1398-0265-BA00-FEA0D38E0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2144713"/>
            <a:ext cx="519113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31" name="Rectangle 4">
            <a:extLst>
              <a:ext uri="{FF2B5EF4-FFF2-40B4-BE49-F238E27FC236}">
                <a16:creationId xmlns:a16="http://schemas.microsoft.com/office/drawing/2014/main" id="{21195B27-C1E7-7178-E589-8C28F2BA3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688" y="2144713"/>
            <a:ext cx="517525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32" name="Rectangle 5">
            <a:extLst>
              <a:ext uri="{FF2B5EF4-FFF2-40B4-BE49-F238E27FC236}">
                <a16:creationId xmlns:a16="http://schemas.microsoft.com/office/drawing/2014/main" id="{BE8B0F1F-19AA-E5FF-FA3A-53E923A31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225" y="3022600"/>
            <a:ext cx="517525" cy="4429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33" name="Rectangle 6">
            <a:extLst>
              <a:ext uri="{FF2B5EF4-FFF2-40B4-BE49-F238E27FC236}">
                <a16:creationId xmlns:a16="http://schemas.microsoft.com/office/drawing/2014/main" id="{E9DC14B8-42AC-2D0B-7709-48969B6D2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3022600"/>
            <a:ext cx="519113" cy="4429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34" name="Rectangle 7">
            <a:extLst>
              <a:ext uri="{FF2B5EF4-FFF2-40B4-BE49-F238E27FC236}">
                <a16:creationId xmlns:a16="http://schemas.microsoft.com/office/drawing/2014/main" id="{D0EB7192-8BBE-EDB3-9997-906D9436A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688" y="3022600"/>
            <a:ext cx="517525" cy="4429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35" name="Rectangle 9">
            <a:extLst>
              <a:ext uri="{FF2B5EF4-FFF2-40B4-BE49-F238E27FC236}">
                <a16:creationId xmlns:a16="http://schemas.microsoft.com/office/drawing/2014/main" id="{16AACC2B-5478-0159-4393-1982AE876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5475" y="3022600"/>
            <a:ext cx="517525" cy="4429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36" name="Rectangle 10">
            <a:extLst>
              <a:ext uri="{FF2B5EF4-FFF2-40B4-BE49-F238E27FC236}">
                <a16:creationId xmlns:a16="http://schemas.microsoft.com/office/drawing/2014/main" id="{72657CB1-731D-0B4B-E08E-2F5204ED7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3022600"/>
            <a:ext cx="517525" cy="4429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37" name="Rectangle 11">
            <a:extLst>
              <a:ext uri="{FF2B5EF4-FFF2-40B4-BE49-F238E27FC236}">
                <a16:creationId xmlns:a16="http://schemas.microsoft.com/office/drawing/2014/main" id="{5FF82D16-09ED-14A4-81FF-01AC34B8A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863" y="3022600"/>
            <a:ext cx="517525" cy="4429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38" name="Rectangle 12">
            <a:extLst>
              <a:ext uri="{FF2B5EF4-FFF2-40B4-BE49-F238E27FC236}">
                <a16:creationId xmlns:a16="http://schemas.microsoft.com/office/drawing/2014/main" id="{CFFE9E35-61C9-BABE-4CA5-69F39926E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8" y="3022600"/>
            <a:ext cx="517525" cy="4429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39" name="Rectangle 13">
            <a:extLst>
              <a:ext uri="{FF2B5EF4-FFF2-40B4-BE49-F238E27FC236}">
                <a16:creationId xmlns:a16="http://schemas.microsoft.com/office/drawing/2014/main" id="{F292A039-16F0-C671-F559-F8278FAE7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325" y="3022600"/>
            <a:ext cx="517525" cy="4429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cxnSp>
        <p:nvCxnSpPr>
          <p:cNvPr id="129040" name="AutoShape 23">
            <a:extLst>
              <a:ext uri="{FF2B5EF4-FFF2-40B4-BE49-F238E27FC236}">
                <a16:creationId xmlns:a16="http://schemas.microsoft.com/office/drawing/2014/main" id="{27CB9C77-CCC6-A09D-EFA5-A88522DECC9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12988" y="1857375"/>
            <a:ext cx="4762" cy="287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041" name="AutoShape 24">
            <a:extLst>
              <a:ext uri="{FF2B5EF4-FFF2-40B4-BE49-F238E27FC236}">
                <a16:creationId xmlns:a16="http://schemas.microsoft.com/office/drawing/2014/main" id="{751C40AF-52C6-45CA-0271-21D0C7B62FC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12988" y="2443163"/>
            <a:ext cx="7937" cy="579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042" name="AutoShape 25">
            <a:extLst>
              <a:ext uri="{FF2B5EF4-FFF2-40B4-BE49-F238E27FC236}">
                <a16:creationId xmlns:a16="http://schemas.microsoft.com/office/drawing/2014/main" id="{D00C4CB8-F136-7B9D-A085-72B99612956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187825" y="2814638"/>
            <a:ext cx="7938" cy="207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043" name="AutoShape 26">
            <a:extLst>
              <a:ext uri="{FF2B5EF4-FFF2-40B4-BE49-F238E27FC236}">
                <a16:creationId xmlns:a16="http://schemas.microsoft.com/office/drawing/2014/main" id="{684C3022-5666-975A-05B0-5AD3AB8C595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832100" y="2814638"/>
            <a:ext cx="13557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044" name="AutoShape 27">
            <a:extLst>
              <a:ext uri="{FF2B5EF4-FFF2-40B4-BE49-F238E27FC236}">
                <a16:creationId xmlns:a16="http://schemas.microsoft.com/office/drawing/2014/main" id="{9E6814B4-4160-CFBE-8A9F-2B57EBDFE20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33688" y="2443163"/>
            <a:ext cx="0" cy="371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045" name="AutoShape 28">
            <a:extLst>
              <a:ext uri="{FF2B5EF4-FFF2-40B4-BE49-F238E27FC236}">
                <a16:creationId xmlns:a16="http://schemas.microsoft.com/office/drawing/2014/main" id="{514EA78A-3AF9-DB75-4693-AC6CFFE21DE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68675" y="2443163"/>
            <a:ext cx="3175" cy="27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046" name="AutoShape 29">
            <a:extLst>
              <a:ext uri="{FF2B5EF4-FFF2-40B4-BE49-F238E27FC236}">
                <a16:creationId xmlns:a16="http://schemas.microsoft.com/office/drawing/2014/main" id="{8ADF3CFA-92AF-936C-902E-4E45988AE6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75025" y="2722563"/>
            <a:ext cx="26416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047" name="AutoShape 30">
            <a:extLst>
              <a:ext uri="{FF2B5EF4-FFF2-40B4-BE49-F238E27FC236}">
                <a16:creationId xmlns:a16="http://schemas.microsoft.com/office/drawing/2014/main" id="{760069BC-BC79-62D5-FAE0-9EEC5D81B0C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010275" y="2724150"/>
            <a:ext cx="11113" cy="298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9048" name="Text Box 39">
            <a:extLst>
              <a:ext uri="{FF2B5EF4-FFF2-40B4-BE49-F238E27FC236}">
                <a16:creationId xmlns:a16="http://schemas.microsoft.com/office/drawing/2014/main" id="{6D5EFD5E-9366-90F9-487E-E3CF7CC68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8813" y="2243138"/>
            <a:ext cx="7699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100">
                <a:latin typeface="Calibri" panose="020F0502020204030204" pitchFamily="34" charset="0"/>
              </a:rPr>
              <a:t>pLine[0]</a:t>
            </a:r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29049" name="Text Box 40">
            <a:extLst>
              <a:ext uri="{FF2B5EF4-FFF2-40B4-BE49-F238E27FC236}">
                <a16:creationId xmlns:a16="http://schemas.microsoft.com/office/drawing/2014/main" id="{83465C7A-5852-8FBA-BD3A-064CFCD55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3138"/>
            <a:ext cx="7699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100">
                <a:latin typeface="Calibri" panose="020F0502020204030204" pitchFamily="34" charset="0"/>
              </a:rPr>
              <a:t>pLine[1]</a:t>
            </a:r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29050" name="Text Box 41">
            <a:extLst>
              <a:ext uri="{FF2B5EF4-FFF2-40B4-BE49-F238E27FC236}">
                <a16:creationId xmlns:a16="http://schemas.microsoft.com/office/drawing/2014/main" id="{30A7C75D-6FE8-2A67-62AF-F38F4BC62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2438" y="2243138"/>
            <a:ext cx="7699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100">
                <a:latin typeface="Calibri" panose="020F0502020204030204" pitchFamily="34" charset="0"/>
              </a:rPr>
              <a:t>pLine[2]</a:t>
            </a:r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29051" name="Text Box 42">
            <a:extLst>
              <a:ext uri="{FF2B5EF4-FFF2-40B4-BE49-F238E27FC236}">
                <a16:creationId xmlns:a16="http://schemas.microsoft.com/office/drawing/2014/main" id="{0B6312DF-7BA9-7C2E-9778-CF9F84755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7950" y="3544888"/>
            <a:ext cx="160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latin typeface="Calibri" panose="020F0502020204030204" pitchFamily="34" charset="0"/>
              </a:rPr>
              <a:t>(a) </a:t>
            </a:r>
            <a:r>
              <a:rPr lang="zh-CN" altLang="en-US" sz="1600">
                <a:latin typeface="Calibri" panose="020F0502020204030204" pitchFamily="34" charset="0"/>
              </a:rPr>
              <a:t>指针数组</a:t>
            </a:r>
            <a:endParaRPr lang="zh-CN" altLang="zh-CN" sz="1600">
              <a:latin typeface="Times New Roman" panose="02020603050405020304" pitchFamily="18" charset="0"/>
            </a:endParaRPr>
          </a:p>
        </p:txBody>
      </p:sp>
      <p:sp>
        <p:nvSpPr>
          <p:cNvPr id="129052" name="Rectangle 14">
            <a:extLst>
              <a:ext uri="{FF2B5EF4-FFF2-40B4-BE49-F238E27FC236}">
                <a16:creationId xmlns:a16="http://schemas.microsoft.com/office/drawing/2014/main" id="{FC9166BC-B3C4-60A4-E1FB-9B516791A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075" y="4492625"/>
            <a:ext cx="517525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53" name="Rectangle 15">
            <a:extLst>
              <a:ext uri="{FF2B5EF4-FFF2-40B4-BE49-F238E27FC236}">
                <a16:creationId xmlns:a16="http://schemas.microsoft.com/office/drawing/2014/main" id="{8C6E54F2-18FA-65A3-F67F-0A923B6C9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4492625"/>
            <a:ext cx="517525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54" name="Rectangle 16">
            <a:extLst>
              <a:ext uri="{FF2B5EF4-FFF2-40B4-BE49-F238E27FC236}">
                <a16:creationId xmlns:a16="http://schemas.microsoft.com/office/drawing/2014/main" id="{27F1FEFF-CE3E-EDD8-63E9-33F0FC98D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713" y="4492625"/>
            <a:ext cx="517525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55" name="Rectangle 17">
            <a:extLst>
              <a:ext uri="{FF2B5EF4-FFF2-40B4-BE49-F238E27FC236}">
                <a16:creationId xmlns:a16="http://schemas.microsoft.com/office/drawing/2014/main" id="{91C5C986-0A9C-C5D5-4C29-2A03AD424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0" y="4492625"/>
            <a:ext cx="517525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56" name="Rectangle 18">
            <a:extLst>
              <a:ext uri="{FF2B5EF4-FFF2-40B4-BE49-F238E27FC236}">
                <a16:creationId xmlns:a16="http://schemas.microsoft.com/office/drawing/2014/main" id="{48790FAE-7D69-B2AB-E422-BC4191A90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175" y="4492625"/>
            <a:ext cx="517525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57" name="Rectangle 19">
            <a:extLst>
              <a:ext uri="{FF2B5EF4-FFF2-40B4-BE49-F238E27FC236}">
                <a16:creationId xmlns:a16="http://schemas.microsoft.com/office/drawing/2014/main" id="{AD5A2954-082E-5B1E-5279-66E11E2B4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113" y="4492625"/>
            <a:ext cx="517525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58" name="Rectangle 20">
            <a:extLst>
              <a:ext uri="{FF2B5EF4-FFF2-40B4-BE49-F238E27FC236}">
                <a16:creationId xmlns:a16="http://schemas.microsoft.com/office/drawing/2014/main" id="{D1A1EA0F-F301-9C00-A1E7-9433443BC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463" y="4492625"/>
            <a:ext cx="519112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59" name="Rectangle 21">
            <a:extLst>
              <a:ext uri="{FF2B5EF4-FFF2-40B4-BE49-F238E27FC236}">
                <a16:creationId xmlns:a16="http://schemas.microsoft.com/office/drawing/2014/main" id="{1F773A51-AD8C-E470-8210-334C118FA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0575" y="4492625"/>
            <a:ext cx="517525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60" name="Rectangle 22">
            <a:extLst>
              <a:ext uri="{FF2B5EF4-FFF2-40B4-BE49-F238E27FC236}">
                <a16:creationId xmlns:a16="http://schemas.microsoft.com/office/drawing/2014/main" id="{8F7223FC-07A8-AEE5-4383-D51A623C6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925" y="4492625"/>
            <a:ext cx="517525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61" name="Text Box 31">
            <a:extLst>
              <a:ext uri="{FF2B5EF4-FFF2-40B4-BE49-F238E27FC236}">
                <a16:creationId xmlns:a16="http://schemas.microsoft.com/office/drawing/2014/main" id="{F9A2D65D-3ACB-7B77-8E16-F861BB150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688" y="5189538"/>
            <a:ext cx="876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latin typeface="Calibri" panose="020F0502020204030204" pitchFamily="34" charset="0"/>
              </a:rPr>
              <a:t>array2[0]</a:t>
            </a:r>
            <a:endParaRPr lang="zh-CN" altLang="zh-CN" sz="1600">
              <a:latin typeface="Times New Roman" panose="02020603050405020304" pitchFamily="18" charset="0"/>
            </a:endParaRPr>
          </a:p>
        </p:txBody>
      </p:sp>
      <p:sp>
        <p:nvSpPr>
          <p:cNvPr id="129062" name="Text Box 32">
            <a:extLst>
              <a:ext uri="{FF2B5EF4-FFF2-40B4-BE49-F238E27FC236}">
                <a16:creationId xmlns:a16="http://schemas.microsoft.com/office/drawing/2014/main" id="{CFBACA30-BFD6-59C0-FFB4-AA5836C43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0" y="5189538"/>
            <a:ext cx="876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latin typeface="Calibri" panose="020F0502020204030204" pitchFamily="34" charset="0"/>
              </a:rPr>
              <a:t>array2[1]</a:t>
            </a:r>
            <a:endParaRPr lang="zh-CN" altLang="zh-CN" sz="1600">
              <a:latin typeface="Times New Roman" panose="02020603050405020304" pitchFamily="18" charset="0"/>
            </a:endParaRPr>
          </a:p>
        </p:txBody>
      </p:sp>
      <p:sp>
        <p:nvSpPr>
          <p:cNvPr id="129063" name="Text Box 33">
            <a:extLst>
              <a:ext uri="{FF2B5EF4-FFF2-40B4-BE49-F238E27FC236}">
                <a16:creationId xmlns:a16="http://schemas.microsoft.com/office/drawing/2014/main" id="{B1270F01-D85E-6C82-BC31-56EC7529F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3663" y="5189538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latin typeface="Calibri" panose="020F0502020204030204" pitchFamily="34" charset="0"/>
              </a:rPr>
              <a:t>array2[2]</a:t>
            </a:r>
            <a:endParaRPr lang="zh-CN" altLang="zh-CN" sz="1600">
              <a:latin typeface="Times New Roman" panose="02020603050405020304" pitchFamily="18" charset="0"/>
            </a:endParaRPr>
          </a:p>
        </p:txBody>
      </p:sp>
      <p:cxnSp>
        <p:nvCxnSpPr>
          <p:cNvPr id="129064" name="AutoShape 34">
            <a:extLst>
              <a:ext uri="{FF2B5EF4-FFF2-40B4-BE49-F238E27FC236}">
                <a16:creationId xmlns:a16="http://schemas.microsoft.com/office/drawing/2014/main" id="{029FF5B3-75A4-212E-79AE-5BC1A28B8C6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509838" y="4937125"/>
            <a:ext cx="0" cy="2524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065" name="AutoShape 35">
            <a:extLst>
              <a:ext uri="{FF2B5EF4-FFF2-40B4-BE49-F238E27FC236}">
                <a16:creationId xmlns:a16="http://schemas.microsoft.com/office/drawing/2014/main" id="{2F7EA4D7-1BC5-A6F1-E164-CA497FDF45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57650" y="4937125"/>
            <a:ext cx="4763" cy="2524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9066" name="Text Box 36">
            <a:extLst>
              <a:ext uri="{FF2B5EF4-FFF2-40B4-BE49-F238E27FC236}">
                <a16:creationId xmlns:a16="http://schemas.microsoft.com/office/drawing/2014/main" id="{E42106ED-FE96-F2FF-B5B4-E6C49463B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688" y="3857625"/>
            <a:ext cx="876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latin typeface="Calibri" panose="020F0502020204030204" pitchFamily="34" charset="0"/>
              </a:rPr>
              <a:t>array2</a:t>
            </a:r>
            <a:endParaRPr lang="zh-CN" altLang="zh-CN" sz="1600">
              <a:latin typeface="Times New Roman" panose="02020603050405020304" pitchFamily="18" charset="0"/>
            </a:endParaRPr>
          </a:p>
        </p:txBody>
      </p:sp>
      <p:cxnSp>
        <p:nvCxnSpPr>
          <p:cNvPr id="129067" name="AutoShape 37">
            <a:extLst>
              <a:ext uri="{FF2B5EF4-FFF2-40B4-BE49-F238E27FC236}">
                <a16:creationId xmlns:a16="http://schemas.microsoft.com/office/drawing/2014/main" id="{BB778445-61B1-58A3-C8D7-45325D287E1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11813" y="4937125"/>
            <a:ext cx="0" cy="2524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068" name="AutoShape 38">
            <a:extLst>
              <a:ext uri="{FF2B5EF4-FFF2-40B4-BE49-F238E27FC236}">
                <a16:creationId xmlns:a16="http://schemas.microsoft.com/office/drawing/2014/main" id="{C0677D31-131B-BB26-ACB2-C431D3A3664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09838" y="4194175"/>
            <a:ext cx="0" cy="298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9069" name="Text Box 43">
            <a:extLst>
              <a:ext uri="{FF2B5EF4-FFF2-40B4-BE49-F238E27FC236}">
                <a16:creationId xmlns:a16="http://schemas.microsoft.com/office/drawing/2014/main" id="{6CD2A1F0-FE8D-D25F-B95C-33393B8C6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1913" y="5503863"/>
            <a:ext cx="1611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latin typeface="Calibri" panose="020F0502020204030204" pitchFamily="34" charset="0"/>
              </a:rPr>
              <a:t>二维数组</a:t>
            </a:r>
            <a:endParaRPr lang="zh-CN" altLang="zh-CN" sz="2000">
              <a:latin typeface="Times New Roman" panose="02020603050405020304" pitchFamily="18" charset="0"/>
            </a:endParaRPr>
          </a:p>
        </p:txBody>
      </p:sp>
      <p:sp>
        <p:nvSpPr>
          <p:cNvPr id="129070" name="Text Box 36">
            <a:extLst>
              <a:ext uri="{FF2B5EF4-FFF2-40B4-BE49-F238E27FC236}">
                <a16:creationId xmlns:a16="http://schemas.microsoft.com/office/drawing/2014/main" id="{7B85DCD8-2315-F89B-D189-2C12CBD0C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1557338"/>
            <a:ext cx="876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latin typeface="Times New Roman" panose="02020603050405020304" pitchFamily="18" charset="0"/>
              </a:rPr>
              <a:t>pLine</a:t>
            </a:r>
            <a:endParaRPr lang="zh-CN" altLang="zh-CN" sz="1600">
              <a:latin typeface="Times New Roman" panose="02020603050405020304" pitchFamily="18" charset="0"/>
            </a:endParaRPr>
          </a:p>
        </p:txBody>
      </p:sp>
      <p:sp>
        <p:nvSpPr>
          <p:cNvPr id="129071" name="Rectangle 9">
            <a:extLst>
              <a:ext uri="{FF2B5EF4-FFF2-40B4-BE49-F238E27FC236}">
                <a16:creationId xmlns:a16="http://schemas.microsoft.com/office/drawing/2014/main" id="{CD4984FA-511B-016E-A25F-86E85DA55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4775" y="3017839"/>
            <a:ext cx="517525" cy="44449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标题 1">
            <a:extLst>
              <a:ext uri="{FF2B5EF4-FFF2-40B4-BE49-F238E27FC236}">
                <a16:creationId xmlns:a16="http://schemas.microsoft.com/office/drawing/2014/main" id="{E7092212-E18A-69E3-E5C8-F5AF1DF5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6.2.8 </a:t>
            </a:r>
            <a:r>
              <a:rPr lang="zh-CN" altLang="en-US"/>
              <a:t>用指针作为函数参数</a:t>
            </a:r>
          </a:p>
        </p:txBody>
      </p:sp>
      <p:sp>
        <p:nvSpPr>
          <p:cNvPr id="131075" name="内容占位符 2">
            <a:extLst>
              <a:ext uri="{FF2B5EF4-FFF2-40B4-BE49-F238E27FC236}">
                <a16:creationId xmlns:a16="http://schemas.microsoft.com/office/drawing/2014/main" id="{0DA52F32-971A-6FDA-06E2-AA0F8F87E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>
                <a:latin typeface="宋体" panose="02010600030101010101" pitchFamily="2" charset="-122"/>
              </a:rPr>
              <a:t>以地址方式传递数据，可以用来返回函数处理结果。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>
                <a:latin typeface="宋体" panose="02010600030101010101" pitchFamily="2" charset="-122"/>
              </a:rPr>
              <a:t>实参是数组名时形参可以是指针。</a:t>
            </a:r>
          </a:p>
        </p:txBody>
      </p:sp>
      <p:sp>
        <p:nvSpPr>
          <p:cNvPr id="131076" name="灯片编号占位符 3">
            <a:extLst>
              <a:ext uri="{FF2B5EF4-FFF2-40B4-BE49-F238E27FC236}">
                <a16:creationId xmlns:a16="http://schemas.microsoft.com/office/drawing/2014/main" id="{7197822E-09D9-DDD1-E946-C90384020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D3BB38C-37C6-4DFA-983E-9D452271A1AF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81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9DB6F1F-0E5F-7D7A-FF10-9A24BC361DBF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</a:t>
            </a:r>
          </a:p>
        </p:txBody>
      </p:sp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标题 1">
            <a:extLst>
              <a:ext uri="{FF2B5EF4-FFF2-40B4-BE49-F238E27FC236}">
                <a16:creationId xmlns:a16="http://schemas.microsoft.com/office/drawing/2014/main" id="{F4E522F1-08CD-9FE1-5C7C-DFB741A4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6-10</a:t>
            </a:r>
            <a:endParaRPr lang="zh-CN" altLang="en-US"/>
          </a:p>
        </p:txBody>
      </p:sp>
      <p:sp>
        <p:nvSpPr>
          <p:cNvPr id="132099" name="灯片编号占位符 3">
            <a:extLst>
              <a:ext uri="{FF2B5EF4-FFF2-40B4-BE49-F238E27FC236}">
                <a16:creationId xmlns:a16="http://schemas.microsoft.com/office/drawing/2014/main" id="{A44B1207-4A90-D059-D00D-B4E133E8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3D6F989-1489-49EA-B9D5-33D93ADD71CC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82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C6273B04-56A1-ABD9-A555-7893827E6D6B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6.2.8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用指针作为函数参数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8A7D958-14AF-32D3-59B1-5E42987ED89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>
            <a:normAutofit lnSpcReduction="10000"/>
          </a:bodyPr>
          <a:lstStyle/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en-US" sz="2400" dirty="0">
                <a:latin typeface="+mn-ea"/>
                <a:cs typeface="Consolas" pitchFamily="49" charset="0"/>
              </a:rPr>
              <a:t>题目：读入三个浮点数，将整数部分和小数部分分别输出</a:t>
            </a:r>
            <a:endParaRPr lang="en-US" altLang="zh-CN" sz="2400" dirty="0">
              <a:latin typeface="+mn-ea"/>
              <a:cs typeface="Consolas" pitchFamily="49" charset="0"/>
            </a:endParaRP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zh-CN" altLang="en-US" sz="2000" dirty="0">
              <a:latin typeface="Consolas" pitchFamily="49" charset="0"/>
              <a:cs typeface="Consolas" pitchFamily="49" charset="0"/>
            </a:endParaRPr>
          </a:p>
          <a:p>
            <a:pPr marL="360000" indent="-2520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#include &lt;</a:t>
            </a:r>
            <a:r>
              <a:rPr lang="en-US" altLang="zh-CN" sz="2000" dirty="0" err="1">
                <a:latin typeface="Consolas" pitchFamily="49" charset="0"/>
                <a:cs typeface="Consolas" pitchFamily="49" charset="0"/>
              </a:rPr>
              <a:t>iostream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360000" indent="-2520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using namespace </a:t>
            </a:r>
            <a:r>
              <a:rPr lang="en-US" altLang="zh-CN" sz="20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000" indent="-2520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altLang="zh-CN" sz="2000" dirty="0" err="1">
                <a:latin typeface="Consolas" pitchFamily="49" charset="0"/>
                <a:cs typeface="Consolas" pitchFamily="49" charset="0"/>
              </a:rPr>
              <a:t>splitFloat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(float x, int *</a:t>
            </a:r>
            <a:r>
              <a:rPr lang="en-US" altLang="zh-CN" sz="2000" dirty="0" err="1">
                <a:latin typeface="Consolas" pitchFamily="49" charset="0"/>
                <a:cs typeface="Consolas" pitchFamily="49" charset="0"/>
              </a:rPr>
              <a:t>intPart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, float *</a:t>
            </a:r>
            <a:r>
              <a:rPr lang="en-US" altLang="zh-CN" sz="2000" dirty="0" err="1">
                <a:latin typeface="Consolas" pitchFamily="49" charset="0"/>
                <a:cs typeface="Consolas" pitchFamily="49" charset="0"/>
              </a:rPr>
              <a:t>fracPart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000" indent="-2520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  //</a:t>
            </a:r>
            <a:r>
              <a:rPr lang="zh-CN" altLang="en-US" sz="2000" dirty="0">
                <a:latin typeface="Consolas" pitchFamily="49" charset="0"/>
                <a:cs typeface="Consolas" pitchFamily="49" charset="0"/>
              </a:rPr>
              <a:t>取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x</a:t>
            </a:r>
            <a:r>
              <a:rPr lang="zh-CN" altLang="en-US" sz="2000" dirty="0">
                <a:latin typeface="Consolas" pitchFamily="49" charset="0"/>
                <a:cs typeface="Consolas" pitchFamily="49" charset="0"/>
              </a:rPr>
              <a:t>的整数部分</a:t>
            </a:r>
          </a:p>
          <a:p>
            <a:pPr marL="360000" indent="-2520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en-US" sz="2000" dirty="0">
                <a:latin typeface="Consolas" pitchFamily="49" charset="0"/>
                <a:cs typeface="Consolas" pitchFamily="49" charset="0"/>
              </a:rPr>
              <a:t>  *</a:t>
            </a:r>
            <a:r>
              <a:rPr lang="en-US" altLang="zh-CN" sz="2000" dirty="0" err="1">
                <a:latin typeface="Consolas" pitchFamily="49" charset="0"/>
                <a:cs typeface="Consolas" pitchFamily="49" charset="0"/>
              </a:rPr>
              <a:t>intPart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zh-CN" sz="2000" dirty="0" err="1">
                <a:latin typeface="Consolas" pitchFamily="49" charset="0"/>
                <a:cs typeface="Consolas" pitchFamily="49" charset="0"/>
              </a:rPr>
              <a:t>static_cast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&lt;int&gt;(x); </a:t>
            </a:r>
          </a:p>
          <a:p>
            <a:pPr marL="360000" indent="-2520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  //</a:t>
            </a:r>
            <a:r>
              <a:rPr lang="zh-CN" altLang="en-US" sz="2000" dirty="0">
                <a:latin typeface="Consolas" pitchFamily="49" charset="0"/>
                <a:cs typeface="Consolas" pitchFamily="49" charset="0"/>
              </a:rPr>
              <a:t>取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x</a:t>
            </a:r>
            <a:r>
              <a:rPr lang="zh-CN" altLang="en-US" sz="2000" dirty="0">
                <a:latin typeface="Consolas" pitchFamily="49" charset="0"/>
                <a:cs typeface="Consolas" pitchFamily="49" charset="0"/>
              </a:rPr>
              <a:t>的小数部分</a:t>
            </a:r>
          </a:p>
          <a:p>
            <a:pPr marL="360000" indent="-2520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en-US" sz="2000" dirty="0">
                <a:latin typeface="Consolas" pitchFamily="49" charset="0"/>
                <a:cs typeface="Consolas" pitchFamily="49" charset="0"/>
              </a:rPr>
              <a:t>  *</a:t>
            </a:r>
            <a:r>
              <a:rPr lang="en-US" altLang="zh-CN" sz="2000" dirty="0" err="1">
                <a:latin typeface="Consolas" pitchFamily="49" charset="0"/>
                <a:cs typeface="Consolas" pitchFamily="49" charset="0"/>
              </a:rPr>
              <a:t>fracPart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 = x - *</a:t>
            </a:r>
            <a:r>
              <a:rPr lang="en-US" altLang="zh-CN" sz="2000" dirty="0" err="1">
                <a:latin typeface="Consolas" pitchFamily="49" charset="0"/>
                <a:cs typeface="Consolas" pitchFamily="49" charset="0"/>
              </a:rPr>
              <a:t>intPart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000" indent="-2520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dirty="0">
              <a:latin typeface="Consolas" pitchFamily="49" charset="0"/>
              <a:cs typeface="Consolas" pitchFamily="49" charset="0"/>
            </a:endParaRP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dirty="0">
              <a:latin typeface="Consolas" pitchFamily="49" charset="0"/>
              <a:cs typeface="Consolas" pitchFamily="49" charset="0"/>
            </a:endParaRP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zh-CN" altLang="en-US" sz="20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标题 1">
            <a:extLst>
              <a:ext uri="{FF2B5EF4-FFF2-40B4-BE49-F238E27FC236}">
                <a16:creationId xmlns:a16="http://schemas.microsoft.com/office/drawing/2014/main" id="{FF7E2512-EC37-CF67-3D37-6B13AD8B9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6-10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33123" name="灯片编号占位符 3">
            <a:extLst>
              <a:ext uri="{FF2B5EF4-FFF2-40B4-BE49-F238E27FC236}">
                <a16:creationId xmlns:a16="http://schemas.microsoft.com/office/drawing/2014/main" id="{1D04AE85-4E8F-F437-02CA-A957ADCD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7B9A2EC-B392-4ABF-A3DE-C45BFE26CE9F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83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2D43C477-4F55-D93C-9DDE-4EB4F7178EDE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6.2.8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用指针作为函数参数</a:t>
            </a:r>
          </a:p>
        </p:txBody>
      </p:sp>
      <p:sp>
        <p:nvSpPr>
          <p:cNvPr id="133125" name="内容占位符 1">
            <a:extLst>
              <a:ext uri="{FF2B5EF4-FFF2-40B4-BE49-F238E27FC236}">
                <a16:creationId xmlns:a16="http://schemas.microsoft.com/office/drawing/2014/main" id="{6AF10875-486C-E996-A77C-7C24445B8F1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  cout &lt;&lt; "Enter 3 float point numbers:"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  for(int i = 0; i &lt; 3; i++)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    float x, f;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    int n;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    cin &gt;&gt; x;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    splitFloat(x, &amp;</a:t>
            </a:r>
            <a:r>
              <a:rPr lang="en-US" altLang="zh-CN" sz="2000" noProof="1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2000" noProof="1">
                <a:latin typeface="Consolas" panose="020B0609020204030204" pitchFamily="49" charset="0"/>
              </a:rPr>
              <a:t>, &amp;</a:t>
            </a:r>
            <a:r>
              <a:rPr lang="en-US" altLang="zh-CN" sz="2000" noProof="1">
                <a:solidFill>
                  <a:srgbClr val="0070C0"/>
                </a:solidFill>
                <a:latin typeface="Consolas" panose="020B0609020204030204" pitchFamily="49" charset="0"/>
              </a:rPr>
              <a:t>f</a:t>
            </a:r>
            <a:r>
              <a:rPr lang="en-US" altLang="zh-CN" sz="2000" noProof="1">
                <a:latin typeface="Consolas" panose="020B0609020204030204" pitchFamily="49" charset="0"/>
              </a:rPr>
              <a:t>);	//</a:t>
            </a:r>
            <a:r>
              <a:rPr lang="zh-CN" altLang="en-US" sz="2000" noProof="1">
                <a:latin typeface="Consolas" panose="020B0609020204030204" pitchFamily="49" charset="0"/>
              </a:rPr>
              <a:t>变量地址作为实参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noProof="1">
                <a:latin typeface="Consolas" panose="020B0609020204030204" pitchFamily="49" charset="0"/>
              </a:rPr>
              <a:t>    </a:t>
            </a:r>
            <a:r>
              <a:rPr lang="en-US" altLang="zh-CN" sz="2000" noProof="1">
                <a:latin typeface="Consolas" panose="020B0609020204030204" pitchFamily="49" charset="0"/>
              </a:rPr>
              <a:t>cout &lt;&lt; "Integer Part = " &lt;&lt; </a:t>
            </a:r>
            <a:r>
              <a:rPr lang="en-US" altLang="zh-CN" sz="2000" noProof="1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         &lt;&lt; " Fraction Part = " &lt;&lt; </a:t>
            </a:r>
            <a:r>
              <a:rPr lang="en-US" altLang="zh-CN" sz="2000" noProof="1">
                <a:solidFill>
                  <a:srgbClr val="0070C0"/>
                </a:solidFill>
                <a:latin typeface="Consolas" panose="020B0609020204030204" pitchFamily="49" charset="0"/>
              </a:rPr>
              <a:t>f</a:t>
            </a:r>
            <a:r>
              <a:rPr lang="en-US" altLang="zh-CN" sz="2000" noProof="1">
                <a:latin typeface="Consolas" panose="020B0609020204030204" pitchFamily="49" charset="0"/>
              </a:rPr>
              <a:t>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  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  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灯片编号占位符 3">
            <a:extLst>
              <a:ext uri="{FF2B5EF4-FFF2-40B4-BE49-F238E27FC236}">
                <a16:creationId xmlns:a16="http://schemas.microsoft.com/office/drawing/2014/main" id="{DB79D84E-6333-5CAF-903E-B46D5F95B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DB508DA-2A10-4E9B-B5B4-FB65B2EC7344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84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324D7CC7-22D3-6066-BD4F-31AAEF5C4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6-10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BA2F931-67BB-E5C8-6E0C-222A8027A7F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zh-CN" sz="2400" dirty="0">
                <a:latin typeface="宋体" pitchFamily="2" charset="-122"/>
              </a:rPr>
              <a:t>运行结果：</a:t>
            </a: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Enter 3 floating point numbers 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4.7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Integer Part = 4  Fraction Part = 0.7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8.913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Integer Part = 8  Fraction Part = 0.913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-4.7518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Integer Part = -4  Fraction Part = -0.7518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dirty="0">
              <a:latin typeface="Consolas" pitchFamily="49" charset="0"/>
              <a:cs typeface="Consolas" pitchFamily="49" charset="0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dirty="0">
              <a:latin typeface="Consolas" pitchFamily="49" charset="0"/>
              <a:cs typeface="Consolas" pitchFamily="49" charset="0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8D75EEED-4CEB-4384-85DD-5263B5BF3AEB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6.2.8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用指针作为函数参数</a:t>
            </a:r>
          </a:p>
        </p:txBody>
      </p:sp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标题 1">
            <a:extLst>
              <a:ext uri="{FF2B5EF4-FFF2-40B4-BE49-F238E27FC236}">
                <a16:creationId xmlns:a16="http://schemas.microsoft.com/office/drawing/2014/main" id="{21FEA696-6D44-2980-50CA-78CAAE8B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: </a:t>
            </a:r>
            <a:r>
              <a:rPr lang="zh-CN" altLang="en-US"/>
              <a:t>指向常量的指针做形参</a:t>
            </a:r>
          </a:p>
        </p:txBody>
      </p:sp>
      <p:sp>
        <p:nvSpPr>
          <p:cNvPr id="136195" name="灯片编号占位符 3">
            <a:extLst>
              <a:ext uri="{FF2B5EF4-FFF2-40B4-BE49-F238E27FC236}">
                <a16:creationId xmlns:a16="http://schemas.microsoft.com/office/drawing/2014/main" id="{D99B873D-C7BE-4839-2042-33A0CF6B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CD6317B-581B-46EE-9E11-5C382C9AEBF9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85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5E4595CB-A68F-A4E9-7859-6F3034B9DDEA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6.2.8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用指针作为函数参数</a:t>
            </a:r>
          </a:p>
        </p:txBody>
      </p:sp>
      <p:sp>
        <p:nvSpPr>
          <p:cNvPr id="136197" name="内容占位符 1">
            <a:extLst>
              <a:ext uri="{FF2B5EF4-FFF2-40B4-BE49-F238E27FC236}">
                <a16:creationId xmlns:a16="http://schemas.microsoft.com/office/drawing/2014/main" id="{BF97E650-B21C-47A2-CD35-18826664C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1625"/>
            <a:ext cx="8229600" cy="5002213"/>
          </a:xfrm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#include&lt;iostream&gt;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const int N = 6;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void print(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const </a:t>
            </a:r>
            <a:r>
              <a:rPr lang="en-US" altLang="zh-CN" sz="2000">
                <a:latin typeface="Consolas" panose="020B0609020204030204" pitchFamily="49" charset="0"/>
              </a:rPr>
              <a:t>int *p, int n);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int array[N];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for (int i = 0; i &lt; N; i++)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cin&gt;&gt;array[i];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print(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array</a:t>
            </a:r>
            <a:r>
              <a:rPr lang="en-US" altLang="zh-CN" sz="2000">
                <a:latin typeface="Consolas" panose="020B0609020204030204" pitchFamily="49" charset="0"/>
              </a:rPr>
              <a:t>, N);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return 0;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void print(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2000">
                <a:latin typeface="Consolas" panose="020B0609020204030204" pitchFamily="49" charset="0"/>
              </a:rPr>
              <a:t> int *p, int n)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cout &lt;&lt; "{ " &lt;&lt; *p;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for (int i = 1; i &lt; n; i++)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cout &lt;&lt; ", " &lt;&lt; *(p+i);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cout &lt;&lt; " }"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00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标题 1">
            <a:extLst>
              <a:ext uri="{FF2B5EF4-FFF2-40B4-BE49-F238E27FC236}">
                <a16:creationId xmlns:a16="http://schemas.microsoft.com/office/drawing/2014/main" id="{11AE3D1A-AD41-4A49-A0FA-F2A1FBDF7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492125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CN"/>
              <a:t>6.2.9 </a:t>
            </a:r>
            <a:r>
              <a:rPr lang="zh-CN" altLang="en-US"/>
              <a:t>指针类型的函数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67AA7DE3-E178-6DEE-3B24-8C6147A2D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313"/>
            <a:ext cx="8229600" cy="5113337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若函数的返回值是地址，该函数就是指针形函数。</a:t>
            </a:r>
            <a:endParaRPr lang="en-US" altLang="zh-CN" dirty="0">
              <a:latin typeface="宋体" pitchFamily="2" charset="-122"/>
            </a:endParaRPr>
          </a:p>
          <a:p>
            <a:pPr marL="658368" lvl="1" indent="-246888" eaLnBrk="1" fontAlgn="auto" hangingPunct="1">
              <a:spcBef>
                <a:spcPts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>
                <a:solidFill>
                  <a:schemeClr val="tx1"/>
                </a:solidFill>
                <a:latin typeface="宋体" pitchFamily="2" charset="-122"/>
              </a:rPr>
              <a:t>声明形式：</a:t>
            </a:r>
            <a:r>
              <a:rPr lang="zh-CN" altLang="en-US" sz="2400" b="1" dirty="0">
                <a:solidFill>
                  <a:srgbClr val="0070C0"/>
                </a:solidFill>
                <a:latin typeface="宋体" pitchFamily="2" charset="-122"/>
              </a:rPr>
              <a:t>存储类型  </a:t>
            </a:r>
            <a:r>
              <a:rPr lang="zh-CN" altLang="en-US" sz="2400" b="1" dirty="0">
                <a:solidFill>
                  <a:srgbClr val="C00000"/>
                </a:solidFill>
                <a:latin typeface="宋体" pitchFamily="2" charset="-122"/>
              </a:rPr>
              <a:t>数据类型*</a:t>
            </a:r>
            <a:r>
              <a:rPr lang="zh-CN" altLang="en-US" sz="2400" b="1" dirty="0">
                <a:solidFill>
                  <a:srgbClr val="0070C0"/>
                </a:solidFill>
                <a:latin typeface="宋体" pitchFamily="2" charset="-122"/>
              </a:rPr>
              <a:t>  函数名</a:t>
            </a:r>
            <a:r>
              <a:rPr lang="en-US" altLang="zh-CN" sz="2400" b="1" dirty="0">
                <a:solidFill>
                  <a:srgbClr val="0070C0"/>
                </a:solidFill>
                <a:latin typeface="宋体" pitchFamily="2" charset="-122"/>
              </a:rPr>
              <a:t>()</a:t>
            </a:r>
          </a:p>
          <a:p>
            <a:pPr marL="658368" lvl="1" indent="-246888" eaLnBrk="1" fontAlgn="auto" hangingPunct="1">
              <a:spcBef>
                <a:spcPts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>
                <a:solidFill>
                  <a:schemeClr val="tx1"/>
                </a:solidFill>
                <a:latin typeface="宋体" pitchFamily="2" charset="-122"/>
              </a:rPr>
              <a:t>注意</a:t>
            </a:r>
            <a:endParaRPr lang="en-US" altLang="zh-CN" dirty="0">
              <a:solidFill>
                <a:schemeClr val="tx1"/>
              </a:solidFill>
              <a:latin typeface="宋体" pitchFamily="2" charset="-122"/>
            </a:endParaRPr>
          </a:p>
          <a:p>
            <a:pPr marL="923481" lvl="2" indent="-246888" eaLnBrk="1" fontAlgn="auto" hangingPunct="1">
              <a:spcBef>
                <a:spcPts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>
                <a:solidFill>
                  <a:srgbClr val="C00000"/>
                </a:solidFill>
                <a:latin typeface="宋体" pitchFamily="2" charset="-122"/>
              </a:rPr>
              <a:t>不要将非静态局部地址用作函数的返回值</a:t>
            </a:r>
            <a:endParaRPr lang="en-US" altLang="zh-CN" dirty="0">
              <a:solidFill>
                <a:srgbClr val="C00000"/>
              </a:solidFill>
              <a:latin typeface="宋体" pitchFamily="2" charset="-122"/>
            </a:endParaRPr>
          </a:p>
          <a:p>
            <a:pPr marL="923481" lvl="2" indent="-246888" eaLnBrk="1" fontAlgn="auto" hangingPunct="1">
              <a:spcBef>
                <a:spcPts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>
                <a:solidFill>
                  <a:srgbClr val="C00000"/>
                </a:solidFill>
                <a:latin typeface="宋体" pitchFamily="2" charset="-122"/>
              </a:rPr>
              <a:t>返回的指针要确保在主调函数中是有效、合法的地址</a:t>
            </a:r>
            <a:endParaRPr lang="en-US" altLang="zh-CN" dirty="0">
              <a:solidFill>
                <a:srgbClr val="C00000"/>
              </a:solidFill>
              <a:latin typeface="宋体" pitchFamily="2" charset="-122"/>
            </a:endParaRPr>
          </a:p>
          <a:p>
            <a:pPr marL="1180656" lvl="3" indent="-246888" eaLnBrk="1" fontAlgn="auto" hangingPunct="1">
              <a:spcBef>
                <a:spcPts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</a:rPr>
              <a:t>例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宋体" pitchFamily="2" charset="-122"/>
              </a:rPr>
              <a:t>：主函数中定义的数组，在子函数中对该数组元素进行某种操作后，返回其中一个元素的地址，这就是合法有效的地址</a:t>
            </a:r>
          </a:p>
          <a:p>
            <a:pPr marL="1180656" lvl="3" indent="-246888" eaLnBrk="1" fontAlgn="auto" hangingPunct="1">
              <a:spcBef>
                <a:spcPts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</a:rPr>
              <a:t>例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宋体" pitchFamily="2" charset="-122"/>
              </a:rPr>
              <a:t>：在子函数中定义局部变量后将其地址返回给主函数，就是非法地址</a:t>
            </a:r>
            <a:endParaRPr lang="en-US" altLang="zh-CN" dirty="0">
              <a:solidFill>
                <a:schemeClr val="tx1"/>
              </a:solidFill>
              <a:latin typeface="宋体" pitchFamily="2" charset="-122"/>
            </a:endParaRPr>
          </a:p>
          <a:p>
            <a:pPr marL="1180656" lvl="3" indent="-246888" eaLnBrk="1" fontAlgn="auto" hangingPunct="1">
              <a:spcBef>
                <a:spcPts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</a:rPr>
              <a:t>例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宋体" pitchFamily="2" charset="-122"/>
              </a:rPr>
              <a:t>：在子函数中通过动态内存分配</a:t>
            </a:r>
            <a:r>
              <a:rPr lang="en-US" altLang="zh-CN" dirty="0">
                <a:solidFill>
                  <a:schemeClr val="tx1"/>
                </a:solidFill>
                <a:latin typeface="宋体" pitchFamily="2" charset="-122"/>
              </a:rPr>
              <a:t>new</a:t>
            </a:r>
            <a:r>
              <a:rPr lang="zh-CN" altLang="en-US" dirty="0">
                <a:solidFill>
                  <a:schemeClr val="tx1"/>
                </a:solidFill>
                <a:latin typeface="宋体" pitchFamily="2" charset="-122"/>
              </a:rPr>
              <a:t>操作取得的内存地址返回给主函数是合法有效的，但是内存分配和释放不在同一级别，要注意不能忘记释放，避免内存泄漏</a:t>
            </a:r>
            <a:endParaRPr lang="en-US" altLang="zh-CN" dirty="0">
              <a:solidFill>
                <a:schemeClr val="tx1"/>
              </a:solidFill>
              <a:latin typeface="宋体" pitchFamily="2" charset="-122"/>
            </a:endParaRPr>
          </a:p>
        </p:txBody>
      </p:sp>
      <p:sp>
        <p:nvSpPr>
          <p:cNvPr id="137220" name="灯片编号占位符 3">
            <a:extLst>
              <a:ext uri="{FF2B5EF4-FFF2-40B4-BE49-F238E27FC236}">
                <a16:creationId xmlns:a16="http://schemas.microsoft.com/office/drawing/2014/main" id="{1F31A958-88B7-BAFC-4F5F-28046E5F4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E579C59-D994-4F0E-B876-D40F03D002B8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86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3DAA872-BAB8-8ECF-E205-11E5A19A9622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</a:t>
            </a:r>
          </a:p>
        </p:txBody>
      </p:sp>
      <p:sp>
        <p:nvSpPr>
          <p:cNvPr id="137222" name="Rectangle 4">
            <a:extLst>
              <a:ext uri="{FF2B5EF4-FFF2-40B4-BE49-F238E27FC236}">
                <a16:creationId xmlns:a16="http://schemas.microsoft.com/office/drawing/2014/main" id="{E94EA3EB-D0FF-4287-80F5-C4046DBCC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1989138"/>
            <a:ext cx="4968875" cy="431800"/>
          </a:xfrm>
          <a:prstGeom prst="rect">
            <a:avLst/>
          </a:prstGeom>
          <a:noFill/>
          <a:ln w="12699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标题 1">
            <a:extLst>
              <a:ext uri="{FF2B5EF4-FFF2-40B4-BE49-F238E27FC236}">
                <a16:creationId xmlns:a16="http://schemas.microsoft.com/office/drawing/2014/main" id="{FE04148B-65CB-E012-043F-51F8E79DC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63" y="212725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CN"/>
              <a:t>6.2.10 </a:t>
            </a:r>
            <a:r>
              <a:rPr lang="zh-CN" altLang="en-US"/>
              <a:t>指向函数的指针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E58B96A6-E488-3EB9-7890-CC24F1D81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448300"/>
          </a:xfrm>
        </p:spPr>
        <p:txBody>
          <a:bodyPr>
            <a:normAutofit fontScale="92500" lnSpcReduction="20000"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声明形式</a:t>
            </a:r>
            <a:endParaRPr lang="en-US" altLang="zh-CN" dirty="0">
              <a:latin typeface="宋体" pitchFamily="2" charset="-122"/>
            </a:endParaRPr>
          </a:p>
          <a:p>
            <a:pPr marL="109537" indent="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sz="2400" dirty="0">
                <a:latin typeface="宋体" pitchFamily="2" charset="-122"/>
              </a:rPr>
              <a:t>	</a:t>
            </a:r>
            <a:r>
              <a:rPr lang="zh-CN" altLang="en-US" sz="2400" dirty="0">
                <a:latin typeface="宋体" pitchFamily="2" charset="-122"/>
              </a:rPr>
              <a:t>存储类型  数据类型  </a:t>
            </a:r>
            <a:r>
              <a:rPr lang="en-US" altLang="zh-CN" sz="2400" dirty="0">
                <a:latin typeface="宋体" pitchFamily="2" charset="-122"/>
              </a:rPr>
              <a:t>(*</a:t>
            </a:r>
            <a:r>
              <a:rPr lang="zh-CN" altLang="en-US" sz="2400" dirty="0">
                <a:latin typeface="宋体" pitchFamily="2" charset="-122"/>
              </a:rPr>
              <a:t>函数指针名</a:t>
            </a:r>
            <a:r>
              <a:rPr lang="en-US" altLang="zh-CN" sz="2400" dirty="0">
                <a:latin typeface="宋体" pitchFamily="2" charset="-122"/>
              </a:rPr>
              <a:t>)();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含义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宋体" pitchFamily="2" charset="-122"/>
              </a:rPr>
              <a:t>函数指针指向的是程序代码存储区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。</a:t>
            </a:r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典型用途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</a:rPr>
              <a:t>——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实现函数回调</a:t>
            </a:r>
            <a:endParaRPr lang="en-US" altLang="zh-CN" dirty="0">
              <a:solidFill>
                <a:srgbClr val="FF0000"/>
              </a:solidFill>
              <a:latin typeface="宋体" pitchFamily="2" charset="-122"/>
            </a:endParaRPr>
          </a:p>
          <a:p>
            <a:pPr marL="657860" lvl="1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solidFill>
                  <a:srgbClr val="C00000"/>
                </a:solidFill>
                <a:latin typeface="宋体" pitchFamily="2" charset="-122"/>
              </a:rPr>
              <a:t>通过函数指针调用的函数</a:t>
            </a:r>
            <a:r>
              <a:rPr lang="zh-CN" altLang="en-US" dirty="0">
                <a:latin typeface="宋体" pitchFamily="2" charset="-122"/>
              </a:rPr>
              <a:t>。例如将函数的指针作为参数传递给一个函数，使得在处理相似事件的时候可以灵活的使用不同的方法。</a:t>
            </a:r>
            <a:endParaRPr lang="en-US" altLang="zh-CN" dirty="0">
              <a:latin typeface="宋体" pitchFamily="2" charset="-122"/>
            </a:endParaRPr>
          </a:p>
          <a:p>
            <a:pPr marL="657860" lvl="1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solidFill>
                  <a:srgbClr val="C00000"/>
                </a:solidFill>
                <a:latin typeface="宋体" pitchFamily="2" charset="-122"/>
              </a:rPr>
              <a:t>调用者不关心谁是被调用者</a:t>
            </a:r>
            <a:r>
              <a:rPr lang="zh-CN" altLang="en-US" dirty="0">
                <a:latin typeface="宋体" pitchFamily="2" charset="-122"/>
              </a:rPr>
              <a:t>。它只需知道存在一个具有特定原型和限制条件的被调用函数。</a:t>
            </a:r>
            <a:endParaRPr lang="en-US" altLang="zh-CN" dirty="0">
              <a:latin typeface="宋体" pitchFamily="2" charset="-122"/>
            </a:endParaRPr>
          </a:p>
          <a:p>
            <a:pPr marL="657860" lvl="1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例如人员排序函数需要比较大小，而比较大小有不同的规则：按年龄、姓名、成绩</a:t>
            </a:r>
            <a:r>
              <a:rPr lang="en-US" altLang="zh-CN" dirty="0">
                <a:latin typeface="宋体" pitchFamily="2" charset="-122"/>
              </a:rPr>
              <a:t>……</a:t>
            </a:r>
            <a:r>
              <a:rPr lang="zh-CN" altLang="en-US" dirty="0">
                <a:latin typeface="宋体" pitchFamily="2" charset="-122"/>
              </a:rPr>
              <a:t>。这时就可以给排序函数声明一个比较函数的指针作为形参，调用时根据不同的排序要求传递不同的比较函数名作实参。</a:t>
            </a:r>
          </a:p>
          <a:p>
            <a:pPr marL="657860" lvl="1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altLang="zh-CN" dirty="0">
              <a:latin typeface="宋体" pitchFamily="2" charset="-122"/>
            </a:endParaRP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endParaRPr lang="en-US" altLang="zh-CN" dirty="0">
              <a:latin typeface="宋体" pitchFamily="2" charset="-122"/>
            </a:endParaRP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endParaRPr lang="zh-CN" altLang="en-US" dirty="0">
              <a:latin typeface="宋体" pitchFamily="2" charset="-122"/>
            </a:endParaRPr>
          </a:p>
        </p:txBody>
      </p:sp>
      <p:sp>
        <p:nvSpPr>
          <p:cNvPr id="138244" name="灯片编号占位符 3">
            <a:extLst>
              <a:ext uri="{FF2B5EF4-FFF2-40B4-BE49-F238E27FC236}">
                <a16:creationId xmlns:a16="http://schemas.microsoft.com/office/drawing/2014/main" id="{2C8299A3-8E72-D651-63D3-CC4A21F4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2B3FBB9-7059-4054-A2BE-061CB07E94A6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87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3528F80-7736-8773-298C-6B07301EA2EF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</a:t>
            </a:r>
          </a:p>
        </p:txBody>
      </p:sp>
      <p:sp>
        <p:nvSpPr>
          <p:cNvPr id="138246" name="Rectangle 4">
            <a:extLst>
              <a:ext uri="{FF2B5EF4-FFF2-40B4-BE49-F238E27FC236}">
                <a16:creationId xmlns:a16="http://schemas.microsoft.com/office/drawing/2014/main" id="{465ED7ED-16A1-4E0B-24F9-F1BE20B98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1557338"/>
            <a:ext cx="5184775" cy="358775"/>
          </a:xfrm>
          <a:prstGeom prst="rect">
            <a:avLst/>
          </a:prstGeom>
          <a:noFill/>
          <a:ln w="12699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标题 1">
            <a:extLst>
              <a:ext uri="{FF2B5EF4-FFF2-40B4-BE49-F238E27FC236}">
                <a16:creationId xmlns:a16="http://schemas.microsoft.com/office/drawing/2014/main" id="{C1312985-2BA2-DC56-1526-A0A87F2A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6-11 </a:t>
            </a:r>
            <a:r>
              <a:rPr lang="zh-CN" altLang="en-US"/>
              <a:t>函数指针</a:t>
            </a:r>
          </a:p>
        </p:txBody>
      </p:sp>
      <p:sp>
        <p:nvSpPr>
          <p:cNvPr id="139267" name="灯片编号占位符 3">
            <a:extLst>
              <a:ext uri="{FF2B5EF4-FFF2-40B4-BE49-F238E27FC236}">
                <a16:creationId xmlns:a16="http://schemas.microsoft.com/office/drawing/2014/main" id="{75A02529-9A0D-529D-B49B-47F01E60F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CBBA1BB-00D5-44A8-80FD-D66789AC8EEC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88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25501A17-9362-FDFD-2E12-742608DB5113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6.2.10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指向函数的指针</a:t>
            </a:r>
          </a:p>
        </p:txBody>
      </p:sp>
      <p:sp>
        <p:nvSpPr>
          <p:cNvPr id="139269" name="内容占位符 1">
            <a:extLst>
              <a:ext uri="{FF2B5EF4-FFF2-40B4-BE49-F238E27FC236}">
                <a16:creationId xmlns:a16="http://schemas.microsoft.com/office/drawing/2014/main" id="{3A23BF6C-4BD4-8696-2229-C58B94AE4933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void printStuff(float)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"This is the print stuff function."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  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void printMessage(float data)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"The data to be listed is "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   &lt;&lt; data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void printFloat(float data)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"The data to be printed is "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   &lt;&lt; data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  <a:endParaRPr lang="zh-CN" altLang="en-US" sz="200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标题 1">
            <a:extLst>
              <a:ext uri="{FF2B5EF4-FFF2-40B4-BE49-F238E27FC236}">
                <a16:creationId xmlns:a16="http://schemas.microsoft.com/office/drawing/2014/main" id="{5E82C6A2-EA3F-1097-7250-9156AF0B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6-11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40291" name="内容占位符 1">
            <a:extLst>
              <a:ext uri="{FF2B5EF4-FFF2-40B4-BE49-F238E27FC236}">
                <a16:creationId xmlns:a16="http://schemas.microsoft.com/office/drawing/2014/main" id="{0CCC6B08-8969-CD95-0AAC-CFC659D43FF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const float PI = 3.14159f;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const float TWO_PI = PI * 2.0f;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					//</a:t>
            </a:r>
            <a:r>
              <a:rPr lang="zh-CN" altLang="en-US" sz="2000">
                <a:latin typeface="Consolas" panose="020B0609020204030204" pitchFamily="49" charset="0"/>
              </a:rPr>
              <a:t>主函数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void (*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functionPointer</a:t>
            </a:r>
            <a:r>
              <a:rPr lang="en-US" altLang="zh-CN" sz="2000">
                <a:latin typeface="Consolas" panose="020B0609020204030204" pitchFamily="49" charset="0"/>
              </a:rPr>
              <a:t>)(float);	//</a:t>
            </a:r>
            <a:r>
              <a:rPr lang="zh-CN" altLang="en-US" sz="2000">
                <a:latin typeface="Consolas" panose="020B0609020204030204" pitchFamily="49" charset="0"/>
              </a:rPr>
              <a:t>函数指针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printStuff(PI);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functionPointer </a:t>
            </a:r>
            <a:r>
              <a:rPr lang="en-US" altLang="zh-CN" sz="2000">
                <a:latin typeface="Consolas" panose="020B0609020204030204" pitchFamily="49" charset="0"/>
              </a:rPr>
              <a:t>= 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printStuff</a:t>
            </a:r>
            <a:r>
              <a:rPr lang="en-US" altLang="zh-CN" sz="2000">
                <a:latin typeface="Consolas" panose="020B0609020204030204" pitchFamily="49" charset="0"/>
              </a:rPr>
              <a:t>;	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(*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functionPointer)</a:t>
            </a:r>
            <a:r>
              <a:rPr lang="en-US" altLang="zh-CN" sz="2000">
                <a:latin typeface="Consolas" panose="020B0609020204030204" pitchFamily="49" charset="0"/>
              </a:rPr>
              <a:t>(PI);			//</a:t>
            </a:r>
            <a:r>
              <a:rPr lang="zh-CN" altLang="en-US" sz="2000">
                <a:latin typeface="Consolas" panose="020B0609020204030204" pitchFamily="49" charset="0"/>
              </a:rPr>
              <a:t>函数指针调用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functionPointer </a:t>
            </a:r>
            <a:r>
              <a:rPr lang="en-US" altLang="zh-CN" sz="2000">
                <a:latin typeface="Consolas" panose="020B0609020204030204" pitchFamily="49" charset="0"/>
              </a:rPr>
              <a:t>= 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printMessage</a:t>
            </a:r>
            <a:r>
              <a:rPr lang="en-US" altLang="zh-CN" sz="200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functionPointer</a:t>
            </a:r>
            <a:r>
              <a:rPr lang="en-US" altLang="zh-CN" sz="2000">
                <a:latin typeface="Consolas" panose="020B0609020204030204" pitchFamily="49" charset="0"/>
              </a:rPr>
              <a:t>(TWO_PI);		//</a:t>
            </a:r>
            <a:r>
              <a:rPr lang="zh-CN" altLang="en-US" sz="2000">
                <a:latin typeface="Consolas" panose="020B0609020204030204" pitchFamily="49" charset="0"/>
              </a:rPr>
              <a:t>函数指针调用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functionPointer</a:t>
            </a:r>
            <a:r>
              <a:rPr lang="en-US" altLang="zh-CN" sz="2000">
                <a:latin typeface="Consolas" panose="020B0609020204030204" pitchFamily="49" charset="0"/>
              </a:rPr>
              <a:t>(13.0);			//</a:t>
            </a:r>
            <a:r>
              <a:rPr lang="zh-CN" altLang="en-US" sz="2000">
                <a:latin typeface="Consolas" panose="020B0609020204030204" pitchFamily="49" charset="0"/>
              </a:rPr>
              <a:t>函数指针调用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functionPointer </a:t>
            </a:r>
            <a:r>
              <a:rPr lang="en-US" altLang="zh-CN" sz="2000">
                <a:latin typeface="Consolas" panose="020B0609020204030204" pitchFamily="49" charset="0"/>
              </a:rPr>
              <a:t>= 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printFloat</a:t>
            </a:r>
            <a:r>
              <a:rPr lang="en-US" altLang="zh-CN" sz="200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functionPointer</a:t>
            </a:r>
            <a:r>
              <a:rPr lang="en-US" altLang="zh-CN" sz="2000">
                <a:latin typeface="Consolas" panose="020B0609020204030204" pitchFamily="49" charset="0"/>
              </a:rPr>
              <a:t>(PI);			//</a:t>
            </a:r>
            <a:r>
              <a:rPr lang="zh-CN" altLang="en-US" sz="2000">
                <a:latin typeface="Consolas" panose="020B0609020204030204" pitchFamily="49" charset="0"/>
              </a:rPr>
              <a:t>函数指针调用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printFloat(PI);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0292" name="灯片编号占位符 3">
            <a:extLst>
              <a:ext uri="{FF2B5EF4-FFF2-40B4-BE49-F238E27FC236}">
                <a16:creationId xmlns:a16="http://schemas.microsoft.com/office/drawing/2014/main" id="{03F73836-6A06-924A-A697-CFC0CC17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E9E2B8D-81D5-43E0-A80E-988708CD8978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89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835A0A53-8639-959B-686D-32EA7ACF0C4B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6.2.10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指向函数的指针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3">
            <a:extLst>
              <a:ext uri="{FF2B5EF4-FFF2-40B4-BE49-F238E27FC236}">
                <a16:creationId xmlns:a16="http://schemas.microsoft.com/office/drawing/2014/main" id="{1594F829-A197-D483-5818-F5DAD409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71D268E-CB61-4FCB-B572-7CDE4ED98699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415D7C59-C761-3F17-EC9B-8E2072298F51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</a:t>
            </a:r>
          </a:p>
        </p:txBody>
      </p:sp>
      <p:sp>
        <p:nvSpPr>
          <p:cNvPr id="27652" name="标题 1">
            <a:extLst>
              <a:ext uri="{FF2B5EF4-FFF2-40B4-BE49-F238E27FC236}">
                <a16:creationId xmlns:a16="http://schemas.microsoft.com/office/drawing/2014/main" id="{4BCA8F99-116E-12EC-ABF6-B3569297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6.1.2 </a:t>
            </a:r>
            <a:r>
              <a:rPr lang="zh-CN" altLang="en-US"/>
              <a:t>数组的存储与初始化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7A9E3E-86EB-3534-0CC8-D07C7D569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二维数组的存储</a:t>
            </a:r>
            <a:endParaRPr lang="en-US" altLang="zh-CN" dirty="0"/>
          </a:p>
          <a:p>
            <a:pPr marL="109537" lvl="1" indent="0" eaLnBrk="1" fontAlgn="auto" hangingPunct="1">
              <a:spcAft>
                <a:spcPts val="0"/>
              </a:spcAft>
              <a:buClr>
                <a:srgbClr val="A04DA3"/>
              </a:buClr>
              <a:buFont typeface="Georgia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	</a:t>
            </a:r>
            <a:r>
              <a:rPr lang="zh-CN" altLang="en-US" sz="2400" dirty="0">
                <a:solidFill>
                  <a:schemeClr val="tx1"/>
                </a:solidFill>
              </a:rPr>
              <a:t>按行存放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109537" lvl="1" indent="0" eaLnBrk="1" fontAlgn="auto" hangingPunct="1">
              <a:spcAft>
                <a:spcPts val="0"/>
              </a:spcAft>
              <a:buClr>
                <a:srgbClr val="A04DA3"/>
              </a:buClr>
              <a:buFont typeface="Georgia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	</a:t>
            </a:r>
            <a:r>
              <a:rPr lang="zh-CN" altLang="en-US" sz="2000" dirty="0">
                <a:solidFill>
                  <a:schemeClr val="tx1"/>
                </a:solidFill>
              </a:rPr>
              <a:t>例如： 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float a[3][4];</a:t>
            </a:r>
          </a:p>
          <a:p>
            <a:pPr marL="109537" lvl="1" indent="0" eaLnBrk="1" fontAlgn="auto" hangingPunct="1">
              <a:spcAft>
                <a:spcPts val="0"/>
              </a:spcAft>
              <a:buClr>
                <a:srgbClr val="A04DA3"/>
              </a:buClr>
              <a:buFont typeface="Georgia"/>
              <a:buNone/>
              <a:defRPr/>
            </a:pPr>
            <a:br>
              <a:rPr lang="zh-CN" altLang="en-US" sz="2800" dirty="0">
                <a:solidFill>
                  <a:srgbClr val="99FFCC"/>
                </a:solidFill>
                <a:latin typeface="Arial" charset="0"/>
              </a:rPr>
            </a:br>
            <a:endParaRPr lang="en-US" altLang="zh-CN" sz="2800" dirty="0">
              <a:solidFill>
                <a:srgbClr val="99FFCC"/>
              </a:solidFill>
              <a:latin typeface="Arial" charset="0"/>
            </a:endParaRPr>
          </a:p>
          <a:p>
            <a:pPr marL="109537" lvl="1" indent="0" eaLnBrk="1" fontAlgn="auto" hangingPunct="1">
              <a:spcAft>
                <a:spcPts val="0"/>
              </a:spcAft>
              <a:buClr>
                <a:srgbClr val="A04DA3"/>
              </a:buClr>
              <a:buFont typeface="Georgia"/>
              <a:buNone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109537" lvl="1" indent="0" eaLnBrk="1" fontAlgn="auto" hangingPunct="1">
              <a:spcAft>
                <a:spcPts val="0"/>
              </a:spcAft>
              <a:buClr>
                <a:srgbClr val="A04DA3"/>
              </a:buClr>
              <a:buFont typeface="Georgia"/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</a:t>
            </a:r>
            <a:r>
              <a:rPr lang="zh-CN" altLang="en-US" sz="2000" dirty="0">
                <a:solidFill>
                  <a:schemeClr val="tx1"/>
                </a:solidFill>
              </a:rPr>
              <a:t>其中数组</a:t>
            </a:r>
            <a:r>
              <a:rPr lang="en-US" altLang="zh-CN" sz="2000" dirty="0">
                <a:solidFill>
                  <a:schemeClr val="tx1"/>
                </a:solidFill>
              </a:rPr>
              <a:t>a</a:t>
            </a:r>
            <a:r>
              <a:rPr lang="zh-CN" altLang="en-US" sz="2000" dirty="0">
                <a:solidFill>
                  <a:schemeClr val="tx1"/>
                </a:solidFill>
              </a:rPr>
              <a:t>的存储顺序为：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65125" lvl="1" indent="-255588" eaLnBrk="1" fontAlgn="auto" hangingPunct="1">
              <a:spcAft>
                <a:spcPts val="0"/>
              </a:spcAft>
              <a:buClr>
                <a:srgbClr val="A04DA3"/>
              </a:buClr>
              <a:buFont typeface="Georgia" panose="02040502050405020303" pitchFamily="18" charset="0"/>
              <a:buChar char="•"/>
              <a:defRPr/>
            </a:pPr>
            <a:endParaRPr lang="zh-CN" altLang="en-US" sz="2800" dirty="0">
              <a:solidFill>
                <a:srgbClr val="99FFCC"/>
              </a:solidFill>
              <a:latin typeface="Arial" charset="0"/>
            </a:endParaRP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altLang="zh-CN" dirty="0"/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dirty="0"/>
              <a:t>	</a:t>
            </a:r>
            <a:endParaRPr lang="zh-CN" altLang="en-US" sz="2400" dirty="0"/>
          </a:p>
        </p:txBody>
      </p:sp>
      <p:grpSp>
        <p:nvGrpSpPr>
          <p:cNvPr id="27654" name="Group 9">
            <a:extLst>
              <a:ext uri="{FF2B5EF4-FFF2-40B4-BE49-F238E27FC236}">
                <a16:creationId xmlns:a16="http://schemas.microsoft.com/office/drawing/2014/main" id="{7EAD82D0-16F5-A768-D86C-4FE37A5D3D79}"/>
              </a:ext>
            </a:extLst>
          </p:cNvPr>
          <p:cNvGrpSpPr>
            <a:grpSpLocks/>
          </p:cNvGrpSpPr>
          <p:nvPr/>
        </p:nvGrpSpPr>
        <p:grpSpPr bwMode="auto">
          <a:xfrm>
            <a:off x="2339975" y="3184525"/>
            <a:ext cx="5334000" cy="1108075"/>
            <a:chOff x="576" y="1652"/>
            <a:chExt cx="3360" cy="698"/>
          </a:xfrm>
        </p:grpSpPr>
        <p:sp>
          <p:nvSpPr>
            <p:cNvPr id="27656" name="Freeform 10">
              <a:extLst>
                <a:ext uri="{FF2B5EF4-FFF2-40B4-BE49-F238E27FC236}">
                  <a16:creationId xmlns:a16="http://schemas.microsoft.com/office/drawing/2014/main" id="{9E2ED1BA-5EBE-3E0B-5676-8B6BBDDDB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" y="1824"/>
              <a:ext cx="97" cy="481"/>
            </a:xfrm>
            <a:custGeom>
              <a:avLst/>
              <a:gdLst>
                <a:gd name="T0" fmla="*/ 96 w 97"/>
                <a:gd name="T1" fmla="*/ 0 h 481"/>
                <a:gd name="T2" fmla="*/ 0 w 97"/>
                <a:gd name="T3" fmla="*/ 0 h 481"/>
                <a:gd name="T4" fmla="*/ 0 w 97"/>
                <a:gd name="T5" fmla="*/ 480 h 481"/>
                <a:gd name="T6" fmla="*/ 96 w 97"/>
                <a:gd name="T7" fmla="*/ 480 h 4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7"/>
                <a:gd name="T13" fmla="*/ 0 h 481"/>
                <a:gd name="T14" fmla="*/ 97 w 97"/>
                <a:gd name="T15" fmla="*/ 481 h 4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7" h="481">
                  <a:moveTo>
                    <a:pt x="96" y="0"/>
                  </a:moveTo>
                  <a:lnTo>
                    <a:pt x="0" y="0"/>
                  </a:lnTo>
                  <a:lnTo>
                    <a:pt x="0" y="480"/>
                  </a:lnTo>
                  <a:lnTo>
                    <a:pt x="96" y="480"/>
                  </a:lnTo>
                </a:path>
              </a:pathLst>
            </a:custGeom>
            <a:noFill/>
            <a:ln w="12699" cap="rnd">
              <a:solidFill>
                <a:srgbClr val="00FF99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57" name="Text Box 11">
              <a:extLst>
                <a:ext uri="{FF2B5EF4-FFF2-40B4-BE49-F238E27FC236}">
                  <a16:creationId xmlns:a16="http://schemas.microsoft.com/office/drawing/2014/main" id="{9FF67679-B3A0-83A3-A02B-0B0389541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1652"/>
              <a:ext cx="1824" cy="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a[0]——a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00</a:t>
              </a: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 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01</a:t>
              </a: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 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02</a:t>
              </a: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 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03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a[1]——a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 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11</a:t>
              </a: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 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12</a:t>
              </a: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 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13</a:t>
              </a:r>
              <a:b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</a:b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a[2]——a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20</a:t>
              </a: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 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21</a:t>
              </a: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 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22</a:t>
              </a: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 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27658" name="Text Box 12">
              <a:extLst>
                <a:ext uri="{FF2B5EF4-FFF2-40B4-BE49-F238E27FC236}">
                  <a16:creationId xmlns:a16="http://schemas.microsoft.com/office/drawing/2014/main" id="{78AEBEF0-8FEB-47D9-3DC3-C8272E27A5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1885"/>
              <a:ext cx="19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7659" name="Text Box 13">
              <a:extLst>
                <a:ext uri="{FF2B5EF4-FFF2-40B4-BE49-F238E27FC236}">
                  <a16:creationId xmlns:a16="http://schemas.microsoft.com/office/drawing/2014/main" id="{FA1618A3-1622-C87A-1AED-D6DE24284B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824"/>
              <a:ext cx="134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可以理解为</a:t>
              </a:r>
              <a:r>
                <a:rPr lang="zh-CN" altLang="en-US" sz="2200">
                  <a:solidFill>
                    <a:srgbClr val="009999"/>
                  </a:solidFill>
                  <a:latin typeface="Times New Roman" panose="02020603050405020304" pitchFamily="18" charset="0"/>
                </a:rPr>
                <a:t>：</a:t>
              </a:r>
            </a:p>
          </p:txBody>
        </p:sp>
      </p:grpSp>
      <p:sp>
        <p:nvSpPr>
          <p:cNvPr id="27655" name="Text Box 5">
            <a:extLst>
              <a:ext uri="{FF2B5EF4-FFF2-40B4-BE49-F238E27FC236}">
                <a16:creationId xmlns:a16="http://schemas.microsoft.com/office/drawing/2014/main" id="{DE67A76A-E6C3-B01A-C2E0-C84E0E36B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4973638"/>
            <a:ext cx="66294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00</a:t>
            </a: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01</a:t>
            </a: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02</a:t>
            </a: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03</a:t>
            </a: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  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10</a:t>
            </a: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11</a:t>
            </a: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12</a:t>
            </a: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13   </a:t>
            </a: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20</a:t>
            </a: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21</a:t>
            </a: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22</a:t>
            </a: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23</a:t>
            </a:r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灯片编号占位符 3">
            <a:extLst>
              <a:ext uri="{FF2B5EF4-FFF2-40B4-BE49-F238E27FC236}">
                <a16:creationId xmlns:a16="http://schemas.microsoft.com/office/drawing/2014/main" id="{AF9FA438-82EA-83B8-BC77-828C6933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472FE8A-BAF4-4A19-B6BD-02BEC7B0A8D2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90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0B7A382A-8FB9-5AB2-301D-816E2249C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5ACFA76-DAE4-A770-EF6C-0CCAE11DD2D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zh-CN" sz="2400" dirty="0">
                <a:latin typeface="宋体" pitchFamily="2" charset="-122"/>
              </a:rPr>
              <a:t>运行结果：</a:t>
            </a: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This is the print stuff function.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This is the print stuff function.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The data to be listed is 6.28318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The data to be listed is 13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The data to be printed is 3.14159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The data to be printed is 3.14159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dirty="0">
              <a:latin typeface="Consolas" pitchFamily="49" charset="0"/>
              <a:cs typeface="Consolas" pitchFamily="49" charset="0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48B5DF81-F588-966B-C62B-099DA742F626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6.2.10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指向函数的指针</a:t>
            </a:r>
          </a:p>
        </p:txBody>
      </p:sp>
    </p:spTree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标题 1">
            <a:extLst>
              <a:ext uri="{FF2B5EF4-FFF2-40B4-BE49-F238E27FC236}">
                <a16:creationId xmlns:a16="http://schemas.microsoft.com/office/drawing/2014/main" id="{5779526C-4839-7E14-8323-B6135B35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6.2.11 </a:t>
            </a:r>
            <a:r>
              <a:rPr lang="zh-CN" altLang="en-US"/>
              <a:t>对象指针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17FD12A6-E403-3431-5DBE-7666BAB0E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声明形式</a:t>
            </a: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en-US" altLang="zh-CN" dirty="0">
                <a:latin typeface="宋体" pitchFamily="2" charset="-122"/>
              </a:rPr>
              <a:t>	</a:t>
            </a:r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宋体" pitchFamily="2" charset="-122"/>
              </a:rPr>
              <a:t>类名  *对象指针名；</a:t>
            </a: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	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</a:rPr>
              <a:t>例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:	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Point a(5,10);</a:t>
            </a:r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Piont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*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ptr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ptr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=&amp;a;</a:t>
            </a:r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通过指针访问对象成员</a:t>
            </a: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en-US" altLang="zh-CN" dirty="0">
                <a:latin typeface="宋体" pitchFamily="2" charset="-122"/>
              </a:rPr>
              <a:t>	</a:t>
            </a:r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宋体" pitchFamily="2" charset="-122"/>
              </a:rPr>
              <a:t>对象指针名</a:t>
            </a:r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  <a:latin typeface="宋体" pitchFamily="2" charset="-122"/>
              </a:rPr>
              <a:t>-&gt;</a:t>
            </a:r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宋体" pitchFamily="2" charset="-122"/>
              </a:rPr>
              <a:t>成员名</a:t>
            </a:r>
          </a:p>
          <a:p>
            <a:pPr marL="109537" indent="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sz="2400" dirty="0">
                <a:solidFill>
                  <a:schemeClr val="accent1"/>
                </a:solidFill>
                <a:latin typeface="宋体" pitchFamily="2" charset="-122"/>
              </a:rPr>
              <a:t>	</a:t>
            </a:r>
            <a:r>
              <a:rPr lang="en-US" altLang="zh-CN" sz="2400" dirty="0" err="1">
                <a:latin typeface="Times New Roman" pitchFamily="18" charset="0"/>
                <a:cs typeface="Times New Roman" pitchFamily="18" charset="0"/>
              </a:rPr>
              <a:t>ptr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-&gt;</a:t>
            </a:r>
            <a:r>
              <a:rPr lang="en-US" altLang="zh-CN" sz="2400" dirty="0" err="1">
                <a:latin typeface="Times New Roman" pitchFamily="18" charset="0"/>
                <a:cs typeface="Times New Roman" pitchFamily="18" charset="0"/>
              </a:rPr>
              <a:t>getx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() </a:t>
            </a:r>
            <a:r>
              <a:rPr lang="zh-CN" altLang="en-US" sz="2400" dirty="0">
                <a:latin typeface="宋体" pitchFamily="2" charset="-122"/>
              </a:rPr>
              <a:t>相当于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(*</a:t>
            </a:r>
            <a:r>
              <a:rPr lang="en-US" altLang="zh-CN" sz="2400" dirty="0" err="1">
                <a:latin typeface="Times New Roman" pitchFamily="18" charset="0"/>
                <a:cs typeface="Times New Roman" pitchFamily="18" charset="0"/>
              </a:rPr>
              <a:t>ptr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).</a:t>
            </a:r>
            <a:r>
              <a:rPr lang="en-US" altLang="zh-CN" sz="2400" dirty="0" err="1">
                <a:latin typeface="Times New Roman" pitchFamily="18" charset="0"/>
                <a:cs typeface="Times New Roman" pitchFamily="18" charset="0"/>
              </a:rPr>
              <a:t>getx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();</a:t>
            </a:r>
          </a:p>
        </p:txBody>
      </p:sp>
      <p:sp>
        <p:nvSpPr>
          <p:cNvPr id="143364" name="灯片编号占位符 3">
            <a:extLst>
              <a:ext uri="{FF2B5EF4-FFF2-40B4-BE49-F238E27FC236}">
                <a16:creationId xmlns:a16="http://schemas.microsoft.com/office/drawing/2014/main" id="{EF2A7ADA-AFBD-3064-5817-913539AA1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98D46CA-1806-4B79-AC3D-0829DF396BF3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91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3C989B9-3A70-C03E-BA54-292381E71D0A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</a:t>
            </a:r>
          </a:p>
        </p:txBody>
      </p:sp>
    </p:spTree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标题 1">
            <a:extLst>
              <a:ext uri="{FF2B5EF4-FFF2-40B4-BE49-F238E27FC236}">
                <a16:creationId xmlns:a16="http://schemas.microsoft.com/office/drawing/2014/main" id="{0E64617E-7E39-5A92-55BF-D6F7A6F50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6-12</a:t>
            </a:r>
            <a:r>
              <a:rPr lang="zh-CN" altLang="en-US" sz="3600"/>
              <a:t>使用指针来访问</a:t>
            </a:r>
            <a:r>
              <a:rPr lang="en-US" altLang="zh-CN" sz="3600"/>
              <a:t>Point</a:t>
            </a:r>
            <a:r>
              <a:rPr lang="zh-CN" altLang="en-US" sz="3600"/>
              <a:t>类的成员</a:t>
            </a:r>
            <a:endParaRPr lang="zh-CN" altLang="en-US"/>
          </a:p>
        </p:txBody>
      </p:sp>
      <p:sp>
        <p:nvSpPr>
          <p:cNvPr id="145411" name="内容占位符 2">
            <a:extLst>
              <a:ext uri="{FF2B5EF4-FFF2-40B4-BE49-F238E27FC236}">
                <a16:creationId xmlns:a16="http://schemas.microsoft.com/office/drawing/2014/main" id="{CC4C632F-8517-045F-C481-5F4D59747E4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>
              <a:buFont typeface="Georgia" panose="02040502050405020303" pitchFamily="18" charset="0"/>
              <a:buNone/>
            </a:pPr>
            <a:r>
              <a:rPr lang="en-US" altLang="zh-CN" sz="2000">
                <a:latin typeface="Consolas" panose="020B0609020204030204" pitchFamily="49" charset="0"/>
              </a:rPr>
              <a:t>//6_12.cpp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Point {	//</a:t>
            </a:r>
            <a:r>
              <a:rPr lang="zh-CN" altLang="en-US" sz="2000">
                <a:latin typeface="Consolas" panose="020B0609020204030204" pitchFamily="49" charset="0"/>
              </a:rPr>
              <a:t>类的定义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zh-CN" sz="2000">
                <a:latin typeface="Consolas" panose="020B0609020204030204" pitchFamily="49" charset="0"/>
              </a:rPr>
              <a:t>public:	//</a:t>
            </a:r>
            <a:r>
              <a:rPr lang="zh-CN" altLang="en-US" sz="2000">
                <a:latin typeface="Consolas" panose="020B0609020204030204" pitchFamily="49" charset="0"/>
              </a:rPr>
              <a:t>外部接口</a:t>
            </a:r>
          </a:p>
          <a:p>
            <a:pPr>
              <a:buFont typeface="Georgia" panose="02040502050405020303" pitchFamily="18" charset="0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Point(int x = 0, int y = 0) : x(x), y(y) { } //</a:t>
            </a:r>
            <a:r>
              <a:rPr lang="zh-CN" altLang="en-US" sz="2000">
                <a:latin typeface="Consolas" panose="020B0609020204030204" pitchFamily="49" charset="0"/>
              </a:rPr>
              <a:t>构造函数</a:t>
            </a:r>
          </a:p>
          <a:p>
            <a:pPr>
              <a:buFont typeface="Georgia" panose="02040502050405020303" pitchFamily="18" charset="0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int getX() const { return x; }	//</a:t>
            </a:r>
            <a:r>
              <a:rPr lang="zh-CN" altLang="en-US" sz="2000">
                <a:latin typeface="Consolas" panose="020B0609020204030204" pitchFamily="49" charset="0"/>
              </a:rPr>
              <a:t>返回</a:t>
            </a:r>
            <a:r>
              <a:rPr lang="en-US" altLang="zh-CN" sz="2000">
                <a:latin typeface="Consolas" panose="020B0609020204030204" pitchFamily="49" charset="0"/>
              </a:rPr>
              <a:t>x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getY() const { return y; }	//</a:t>
            </a:r>
            <a:r>
              <a:rPr lang="zh-CN" altLang="en-US" sz="2000">
                <a:latin typeface="Consolas" panose="020B0609020204030204" pitchFamily="49" charset="0"/>
              </a:rPr>
              <a:t>返回</a:t>
            </a:r>
            <a:r>
              <a:rPr lang="en-US" altLang="zh-CN" sz="2000">
                <a:latin typeface="Consolas" panose="020B0609020204030204" pitchFamily="49" charset="0"/>
              </a:rPr>
              <a:t>y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zh-CN" sz="2000">
                <a:latin typeface="Consolas" panose="020B0609020204030204" pitchFamily="49" charset="0"/>
              </a:rPr>
              <a:t>private:	//</a:t>
            </a:r>
            <a:r>
              <a:rPr lang="zh-CN" altLang="en-US" sz="2000">
                <a:latin typeface="Consolas" panose="020B0609020204030204" pitchFamily="49" charset="0"/>
              </a:rPr>
              <a:t>私有数据</a:t>
            </a:r>
          </a:p>
          <a:p>
            <a:pPr>
              <a:buFont typeface="Georgia" panose="02040502050405020303" pitchFamily="18" charset="0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int x, y;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zh-CN" sz="2000">
                <a:latin typeface="Consolas" panose="020B0609020204030204" pitchFamily="49" charset="0"/>
              </a:rPr>
              <a:t>};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zh-CN" sz="1800">
                <a:latin typeface="Consolas" panose="020B0609020204030204" pitchFamily="49" charset="0"/>
              </a:rPr>
              <a:t> </a:t>
            </a:r>
          </a:p>
          <a:p>
            <a:pPr>
              <a:buFont typeface="Georgia" panose="02040502050405020303" pitchFamily="18" charset="0"/>
              <a:buNone/>
            </a:pP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145412" name="灯片编号占位符 3">
            <a:extLst>
              <a:ext uri="{FF2B5EF4-FFF2-40B4-BE49-F238E27FC236}">
                <a16:creationId xmlns:a16="http://schemas.microsoft.com/office/drawing/2014/main" id="{0A42E751-3E26-E04D-9B50-CF59972A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E34DFD4-F16F-4778-A4B9-D39ADE2A26ED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92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C360801-F5EC-2A16-116D-5792E411EF4E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6.2.11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对象指针的一般概念</a:t>
            </a:r>
          </a:p>
        </p:txBody>
      </p:sp>
    </p:spTree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标题 1">
            <a:extLst>
              <a:ext uri="{FF2B5EF4-FFF2-40B4-BE49-F238E27FC236}">
                <a16:creationId xmlns:a16="http://schemas.microsoft.com/office/drawing/2014/main" id="{EC3D77B3-650A-DF1D-7D92-84D773A8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6-12</a:t>
            </a:r>
            <a:r>
              <a:rPr lang="zh-CN" altLang="en-US"/>
              <a:t>（续）</a:t>
            </a:r>
          </a:p>
        </p:txBody>
      </p:sp>
      <p:sp>
        <p:nvSpPr>
          <p:cNvPr id="146435" name="灯片编号占位符 3">
            <a:extLst>
              <a:ext uri="{FF2B5EF4-FFF2-40B4-BE49-F238E27FC236}">
                <a16:creationId xmlns:a16="http://schemas.microsoft.com/office/drawing/2014/main" id="{8739CFD1-B391-2F95-F5BD-C75EEB51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BA0EFFB-C95D-45AA-A294-E822AFD35AF6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93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46436" name="内容占位符 1">
            <a:extLst>
              <a:ext uri="{FF2B5EF4-FFF2-40B4-BE49-F238E27FC236}">
                <a16:creationId xmlns:a16="http://schemas.microsoft.com/office/drawing/2014/main" id="{26902A4F-018D-AFFD-FE8D-D3CE0888864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	//</a:t>
            </a:r>
            <a:r>
              <a:rPr lang="zh-CN" altLang="en-US" sz="2000">
                <a:latin typeface="Consolas" panose="020B0609020204030204" pitchFamily="49" charset="0"/>
              </a:rPr>
              <a:t>主函数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Point a(4, 5);	//</a:t>
            </a:r>
            <a:r>
              <a:rPr lang="zh-CN" altLang="en-US" sz="2000">
                <a:latin typeface="Consolas" panose="020B0609020204030204" pitchFamily="49" charset="0"/>
              </a:rPr>
              <a:t>定义并初始化对象</a:t>
            </a:r>
            <a:r>
              <a:rPr lang="en-US" altLang="zh-CN" sz="2000">
                <a:latin typeface="Consolas" panose="020B0609020204030204" pitchFamily="49" charset="0"/>
              </a:rPr>
              <a:t>a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Point *p1 = &amp;a;	//</a:t>
            </a:r>
            <a:r>
              <a:rPr lang="zh-CN" altLang="en-US" sz="2000">
                <a:latin typeface="Consolas" panose="020B0609020204030204" pitchFamily="49" charset="0"/>
              </a:rPr>
              <a:t>定义对象指针，用</a:t>
            </a:r>
            <a:r>
              <a:rPr lang="en-US" altLang="zh-CN" sz="2000">
                <a:latin typeface="Consolas" panose="020B0609020204030204" pitchFamily="49" charset="0"/>
              </a:rPr>
              <a:t>a</a:t>
            </a:r>
            <a:r>
              <a:rPr lang="zh-CN" altLang="en-US" sz="2000">
                <a:latin typeface="Consolas" panose="020B0609020204030204" pitchFamily="49" charset="0"/>
              </a:rPr>
              <a:t>的地址将其初始化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cout &lt;&lt; p1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CN" sz="2000">
                <a:latin typeface="Consolas" panose="020B0609020204030204" pitchFamily="49" charset="0"/>
              </a:rPr>
              <a:t>getX() &lt;&lt; endl;	//</a:t>
            </a:r>
            <a:r>
              <a:rPr lang="zh-CN" altLang="en-US" sz="2000">
                <a:latin typeface="Consolas" panose="020B0609020204030204" pitchFamily="49" charset="0"/>
              </a:rPr>
              <a:t>利用指针访问对象成员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cout &lt;&lt; a.getX() &lt;&lt; endl; 	//</a:t>
            </a:r>
            <a:r>
              <a:rPr lang="zh-CN" altLang="en-US" sz="2000">
                <a:latin typeface="Consolas" panose="020B0609020204030204" pitchFamily="49" charset="0"/>
              </a:rPr>
              <a:t>利用对象名访问对象成员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return 0;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82CAE24D-D449-6DC7-0563-6B3A994BDBD2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6.2.11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对象指针</a:t>
            </a:r>
          </a:p>
        </p:txBody>
      </p:sp>
    </p:spTree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标题 1">
            <a:extLst>
              <a:ext uri="{FF2B5EF4-FFF2-40B4-BE49-F238E27FC236}">
                <a16:creationId xmlns:a16="http://schemas.microsoft.com/office/drawing/2014/main" id="{DA33718E-6837-F1DB-1E29-F804BC0BF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曾经出现过的错误例子</a:t>
            </a:r>
          </a:p>
        </p:txBody>
      </p:sp>
      <p:sp>
        <p:nvSpPr>
          <p:cNvPr id="147459" name="灯片编号占位符 3">
            <a:extLst>
              <a:ext uri="{FF2B5EF4-FFF2-40B4-BE49-F238E27FC236}">
                <a16:creationId xmlns:a16="http://schemas.microsoft.com/office/drawing/2014/main" id="{37964DA7-6051-CEC4-83DB-F0329BE3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70BB0ED-FEF6-4F68-B5AA-855B00C58781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94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47460" name="内容占位符 1">
            <a:extLst>
              <a:ext uri="{FF2B5EF4-FFF2-40B4-BE49-F238E27FC236}">
                <a16:creationId xmlns:a16="http://schemas.microsoft.com/office/drawing/2014/main" id="{4F6B8A70-AF9A-6E42-73CA-20310907563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Fred;	//</a:t>
            </a:r>
            <a:r>
              <a:rPr lang="zh-CN" altLang="en-US" sz="2000">
                <a:latin typeface="Consolas" panose="020B0609020204030204" pitchFamily="49" charset="0"/>
              </a:rPr>
              <a:t>前向引用声明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Barney {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Fred x;		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</a:rPr>
              <a:t>错误：类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Fred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</a:rPr>
              <a:t>的声明尚不完善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 </a:t>
            </a:r>
            <a:r>
              <a:rPr lang="en-US" altLang="zh-CN" sz="2000">
                <a:latin typeface="Consolas" panose="020B0609020204030204" pitchFamily="49" charset="0"/>
              </a:rPr>
              <a:t>};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Fred {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Barney y;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};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BD3C2049-1680-8C7D-4B45-C8063D9EF3CA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6.2.11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对象指针</a:t>
            </a:r>
          </a:p>
        </p:txBody>
      </p:sp>
    </p:spTree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标题 1">
            <a:extLst>
              <a:ext uri="{FF2B5EF4-FFF2-40B4-BE49-F238E27FC236}">
                <a16:creationId xmlns:a16="http://schemas.microsoft.com/office/drawing/2014/main" id="{1965CBCF-0507-A322-7BED-3A12A938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正确的程序</a:t>
            </a:r>
          </a:p>
        </p:txBody>
      </p:sp>
      <p:sp>
        <p:nvSpPr>
          <p:cNvPr id="148483" name="灯片编号占位符 3">
            <a:extLst>
              <a:ext uri="{FF2B5EF4-FFF2-40B4-BE49-F238E27FC236}">
                <a16:creationId xmlns:a16="http://schemas.microsoft.com/office/drawing/2014/main" id="{546BC386-F904-FCED-1021-2621AFFC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3C5429B-09B5-4664-BE9E-3525C97DEACD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95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48484" name="内容占位符 1">
            <a:extLst>
              <a:ext uri="{FF2B5EF4-FFF2-40B4-BE49-F238E27FC236}">
                <a16:creationId xmlns:a16="http://schemas.microsoft.com/office/drawing/2014/main" id="{3D695E0C-7FCD-1AAE-DFD2-047E58FB756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Fred;	//</a:t>
            </a:r>
            <a:r>
              <a:rPr lang="zh-CN" altLang="en-US" sz="2000">
                <a:latin typeface="Consolas" panose="020B0609020204030204" pitchFamily="49" charset="0"/>
              </a:rPr>
              <a:t>前向引用声明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Barney {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Fred *x;	 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};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Fred {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Barney y;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};</a:t>
            </a: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92110743-6F0B-A435-578D-83CA7A6679A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6.2.11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对象指针</a:t>
            </a:r>
          </a:p>
        </p:txBody>
      </p:sp>
    </p:spTree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标题 1">
            <a:extLst>
              <a:ext uri="{FF2B5EF4-FFF2-40B4-BE49-F238E27FC236}">
                <a16:creationId xmlns:a16="http://schemas.microsoft.com/office/drawing/2014/main" id="{7988A942-D17B-74ED-D9D2-5708BC929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this</a:t>
            </a:r>
            <a:r>
              <a:rPr lang="zh-CN" altLang="en-US"/>
              <a:t>指针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0CB6E648-56E2-49DC-BF6A-30403E3A0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隐含于每一个类的成员函数中的特殊指针。</a:t>
            </a:r>
          </a:p>
          <a:p>
            <a:pPr marL="365760" indent="-256032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明确地指出了成员函数当前所操作的数据所属的对象。</a:t>
            </a:r>
          </a:p>
          <a:p>
            <a:pPr marL="658368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当通过一个对象调用成员函数时，系统先将该对象的地址赋给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指针，然后调用成员函数，成员函数对对象的数据成员进行操作时，就隐含使用了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指针。</a:t>
            </a:r>
          </a:p>
        </p:txBody>
      </p:sp>
      <p:sp>
        <p:nvSpPr>
          <p:cNvPr id="149508" name="灯片编号占位符 3">
            <a:extLst>
              <a:ext uri="{FF2B5EF4-FFF2-40B4-BE49-F238E27FC236}">
                <a16:creationId xmlns:a16="http://schemas.microsoft.com/office/drawing/2014/main" id="{78BDB62B-EB7A-9382-099F-3B69C66C6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8A87365-71E7-48D7-92E9-0D634345E728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96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81E647DE-10BD-D24A-9790-512087513A46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6.2.11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对象指针</a:t>
            </a:r>
          </a:p>
        </p:txBody>
      </p:sp>
    </p:spTree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标题 1">
            <a:extLst>
              <a:ext uri="{FF2B5EF4-FFF2-40B4-BE49-F238E27FC236}">
                <a16:creationId xmlns:a16="http://schemas.microsoft.com/office/drawing/2014/main" id="{94889EB4-CBDC-1DC3-A095-6FD933A9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this</a:t>
            </a:r>
            <a:r>
              <a:rPr lang="zh-CN" altLang="en-US"/>
              <a:t>指针 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50531" name="内容占位符 2">
            <a:extLst>
              <a:ext uri="{FF2B5EF4-FFF2-40B4-BE49-F238E27FC236}">
                <a16:creationId xmlns:a16="http://schemas.microsoft.com/office/drawing/2014/main" id="{A0BB8B29-735D-0A03-BBB1-AE51ACD32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latin typeface="宋体" panose="02010600030101010101" pitchFamily="2" charset="-122"/>
              </a:rPr>
              <a:t>例如：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r>
              <a:rPr lang="zh-CN" altLang="en-US" sz="2400">
                <a:latin typeface="宋体" panose="02010600030101010101" pitchFamily="2" charset="-122"/>
              </a:rPr>
              <a:t>类的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getX</a:t>
            </a:r>
            <a:r>
              <a:rPr lang="zh-CN" altLang="en-US" sz="2400">
                <a:latin typeface="宋体" panose="02010600030101010101" pitchFamily="2" charset="-122"/>
              </a:rPr>
              <a:t>函数中的语句：</a:t>
            </a:r>
          </a:p>
          <a:p>
            <a:pPr lvl="1" eaLnBrk="1" hangingPunct="1"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return x;</a:t>
            </a:r>
          </a:p>
          <a:p>
            <a:pPr lvl="1" eaLnBrk="1" hangingPunct="1">
              <a:buFontTx/>
              <a:buNone/>
            </a:pPr>
            <a:endParaRPr lang="en-US" altLang="zh-CN" sz="2400"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latin typeface="宋体" panose="02010600030101010101" pitchFamily="2" charset="-122"/>
              </a:rPr>
              <a:t>相当于：</a:t>
            </a:r>
          </a:p>
          <a:p>
            <a:pPr lvl="1" eaLnBrk="1" hangingPunct="1"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return this-&gt;x;</a:t>
            </a:r>
          </a:p>
        </p:txBody>
      </p:sp>
      <p:sp>
        <p:nvSpPr>
          <p:cNvPr id="150532" name="灯片编号占位符 3">
            <a:extLst>
              <a:ext uri="{FF2B5EF4-FFF2-40B4-BE49-F238E27FC236}">
                <a16:creationId xmlns:a16="http://schemas.microsoft.com/office/drawing/2014/main" id="{2F6999E0-930C-6CBB-A75D-F067A0590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3D8FFCA-4AB3-490E-8E6E-3ABB0473E8EC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97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69EE34E4-3AF4-727F-9B1F-A354B2AA9E56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6.2.11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对象指针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灯片编号占位符 3">
            <a:extLst>
              <a:ext uri="{FF2B5EF4-FFF2-40B4-BE49-F238E27FC236}">
                <a16:creationId xmlns:a16="http://schemas.microsoft.com/office/drawing/2014/main" id="{EECB9081-FFC3-AFB5-5DA9-C08A9D19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79B6DB3-36DE-4000-B6C5-B58343F0E877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98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D1EDD97-6FB5-586F-E265-A0865CEE5E1B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  <p:sp>
        <p:nvSpPr>
          <p:cNvPr id="151556" name="标题 1">
            <a:extLst>
              <a:ext uri="{FF2B5EF4-FFF2-40B4-BE49-F238E27FC236}">
                <a16:creationId xmlns:a16="http://schemas.microsoft.com/office/drawing/2014/main" id="{ADB80C0A-242F-B74C-F78D-7DDF6D743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动态申请内存操作符 </a:t>
            </a:r>
            <a:r>
              <a:rPr lang="en-US" altLang="zh-CN"/>
              <a:t>new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C13B52-372C-12A5-FB1A-56024264F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new  </a:t>
            </a:r>
            <a:r>
              <a:rPr lang="zh-CN" altLang="en-US" dirty="0"/>
              <a:t>类型名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zh-CN" altLang="en-US" dirty="0"/>
              <a:t>（初始化参数列表）</a:t>
            </a:r>
          </a:p>
          <a:p>
            <a:pPr marL="365760" indent="-256032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功能：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在程序执行期间，申请用于存放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类型对象的内存空间，并依初值列表赋以初值。</a:t>
            </a:r>
          </a:p>
          <a:p>
            <a:pPr marL="365760" indent="-256032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结果值：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成功：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类型的指针，指向新分配的内存；失败：抛出异常。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zh-CN" altLang="en-US" dirty="0"/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灯片编号占位符 3">
            <a:extLst>
              <a:ext uri="{FF2B5EF4-FFF2-40B4-BE49-F238E27FC236}">
                <a16:creationId xmlns:a16="http://schemas.microsoft.com/office/drawing/2014/main" id="{98F7C492-C284-BD76-019E-0BD9461A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5951CD6-02BC-4656-B6F1-B63EFEE59F25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99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CFD4A723-7C60-B448-7495-08A0509D1B2B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  <p:sp>
        <p:nvSpPr>
          <p:cNvPr id="153604" name="标题 1">
            <a:extLst>
              <a:ext uri="{FF2B5EF4-FFF2-40B4-BE49-F238E27FC236}">
                <a16:creationId xmlns:a16="http://schemas.microsoft.com/office/drawing/2014/main" id="{F510E2A0-8773-88B4-1FA8-F2473B50D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释放内存操作符</a:t>
            </a:r>
            <a:r>
              <a:rPr lang="en-US" altLang="zh-CN"/>
              <a:t>delete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AA7F6B-05ED-C8E8-95D9-EF4FC2330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20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delete </a:t>
            </a:r>
            <a:r>
              <a:rPr lang="zh-CN" altLang="en-US" dirty="0"/>
              <a:t>指针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</a:t>
            </a:r>
          </a:p>
          <a:p>
            <a:pPr marL="365760" indent="-256032" eaLnBrk="1" fontAlgn="auto" hangingPunct="1">
              <a:lnSpc>
                <a:spcPct val="20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功能：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释放指针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所指向的内存。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必须是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new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操作的返回值。</a:t>
            </a:r>
          </a:p>
        </p:txBody>
      </p:sp>
    </p:spTree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++程序设计教程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5332</TotalTime>
  <Words>9463</Words>
  <Application>Microsoft Office PowerPoint</Application>
  <PresentationFormat>全屏显示(4:3)</PresentationFormat>
  <Paragraphs>1389</Paragraphs>
  <Slides>140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51" baseType="lpstr">
      <vt:lpstr>华文楷体</vt:lpstr>
      <vt:lpstr>宋体</vt:lpstr>
      <vt:lpstr>Arial</vt:lpstr>
      <vt:lpstr>Calibri</vt:lpstr>
      <vt:lpstr>Consolas</vt:lpstr>
      <vt:lpstr>Georgia</vt:lpstr>
      <vt:lpstr>Times New Roman</vt:lpstr>
      <vt:lpstr>Trebuchet MS</vt:lpstr>
      <vt:lpstr>Wingdings</vt:lpstr>
      <vt:lpstr>Wingdings 2</vt:lpstr>
      <vt:lpstr>C++程序设计教程</vt:lpstr>
      <vt:lpstr>第六章 数组  指针与字符串</vt:lpstr>
      <vt:lpstr>目录</vt:lpstr>
      <vt:lpstr>数组的概念</vt:lpstr>
      <vt:lpstr>6.1.1 数组的声明与使用</vt:lpstr>
      <vt:lpstr>6.1.1 数组的声明与使用(续)</vt:lpstr>
      <vt:lpstr>例6-1</vt:lpstr>
      <vt:lpstr>6.1.2 数组的存储与初始化</vt:lpstr>
      <vt:lpstr>6.1.2 数组的存储与初始化(续)</vt:lpstr>
      <vt:lpstr>6.1.2 数组的存储与初始化(续)</vt:lpstr>
      <vt:lpstr>6.1.2 数组的存储与初始化(续)</vt:lpstr>
      <vt:lpstr>例: 数组处理求Fibonacci数列</vt:lpstr>
      <vt:lpstr>例 (续)</vt:lpstr>
      <vt:lpstr>例: 一维数组应用举例</vt:lpstr>
      <vt:lpstr>例 (续)</vt:lpstr>
      <vt:lpstr>例 (续)</vt:lpstr>
      <vt:lpstr>6.1.3 数组作为函数参数</vt:lpstr>
      <vt:lpstr>例6-2 使用数组名作为函数参数</vt:lpstr>
      <vt:lpstr>例6-2 (续)</vt:lpstr>
      <vt:lpstr>例6-2 (续)</vt:lpstr>
      <vt:lpstr>例6-2 (续)</vt:lpstr>
      <vt:lpstr>6.1.4 对象数组</vt:lpstr>
      <vt:lpstr>对象数组初始化</vt:lpstr>
      <vt:lpstr>数组元素所属类的构造函数</vt:lpstr>
      <vt:lpstr>例6-3 对象数组应用举例</vt:lpstr>
      <vt:lpstr>例6-3 (续)</vt:lpstr>
      <vt:lpstr>例6-3 (续)</vt:lpstr>
      <vt:lpstr>例6-3 (续)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6.2.1 内存空间的访问方式</vt:lpstr>
      <vt:lpstr>6.2.2 指针变量的声明</vt:lpstr>
      <vt:lpstr>6.2.3 与地址相关的运算——“*”和“&amp;”</vt:lpstr>
      <vt:lpstr>6.2.4 指针的赋值</vt:lpstr>
      <vt:lpstr>指针变量的赋值运算</vt:lpstr>
      <vt:lpstr>例6-5 指针的声明、赋值与使用</vt:lpstr>
      <vt:lpstr>例6-6 void类型指针的使用</vt:lpstr>
      <vt:lpstr>指向常量的指针</vt:lpstr>
      <vt:lpstr>指针类型的常量</vt:lpstr>
      <vt:lpstr>指针变量的算术运算</vt:lpstr>
      <vt:lpstr>PowerPoint 演示文稿</vt:lpstr>
      <vt:lpstr>PowerPoint 演示文稿</vt:lpstr>
      <vt:lpstr>指针变量的关系运算</vt:lpstr>
      <vt:lpstr>6.2.6 用指针处理数组元素</vt:lpstr>
      <vt:lpstr>例6-7</vt:lpstr>
      <vt:lpstr>例6-7 (续) 使用数组名和下标</vt:lpstr>
      <vt:lpstr>例6-7 (续) 使用数组名指针运算</vt:lpstr>
      <vt:lpstr>例6-7 (续) 使用指针变量</vt:lpstr>
      <vt:lpstr>6.2.7 指针数组</vt:lpstr>
      <vt:lpstr>例6-8 利用指针数组存放矩阵</vt:lpstr>
      <vt:lpstr>例6-8 (续)</vt:lpstr>
      <vt:lpstr>指针数组 vs 二维数组</vt:lpstr>
      <vt:lpstr>6.2.8 用指针作为函数参数</vt:lpstr>
      <vt:lpstr>例6-10</vt:lpstr>
      <vt:lpstr>例6-10 (续)</vt:lpstr>
      <vt:lpstr>例6-10 (续)</vt:lpstr>
      <vt:lpstr>例: 指向常量的指针做形参</vt:lpstr>
      <vt:lpstr>6.2.9 指针类型的函数</vt:lpstr>
      <vt:lpstr>6.2.10 指向函数的指针</vt:lpstr>
      <vt:lpstr>例6-11 函数指针</vt:lpstr>
      <vt:lpstr>例6-11 (续)</vt:lpstr>
      <vt:lpstr>例 (续)</vt:lpstr>
      <vt:lpstr>6.2.11 对象指针</vt:lpstr>
      <vt:lpstr>例6-12使用指针来访问Point类的成员</vt:lpstr>
      <vt:lpstr>例6-12（续）</vt:lpstr>
      <vt:lpstr>曾经出现过的错误例子</vt:lpstr>
      <vt:lpstr>正确的程序</vt:lpstr>
      <vt:lpstr>this指针</vt:lpstr>
      <vt:lpstr>this指针 (续)</vt:lpstr>
      <vt:lpstr>动态申请内存操作符 new</vt:lpstr>
      <vt:lpstr>释放内存操作符delete</vt:lpstr>
      <vt:lpstr>例6-16 动态创建对象举例</vt:lpstr>
      <vt:lpstr>例6-16 (续)</vt:lpstr>
      <vt:lpstr>申请和释放动态数组</vt:lpstr>
      <vt:lpstr>例6-17 动态创建对象数组举例</vt:lpstr>
      <vt:lpstr>例6-17 (续)</vt:lpstr>
      <vt:lpstr>动态创建多维数组</vt:lpstr>
      <vt:lpstr>PowerPoint 演示文稿</vt:lpstr>
      <vt:lpstr>例6-18 动态创建多维数组</vt:lpstr>
      <vt:lpstr>将动态数组封装成类</vt:lpstr>
      <vt:lpstr>例6-19 动态数组类</vt:lpstr>
      <vt:lpstr>例6-19 (续)</vt:lpstr>
      <vt:lpstr>例6-19 (续)</vt:lpstr>
      <vt:lpstr>用vector创建数组对象</vt:lpstr>
      <vt:lpstr>vector数组对象的使用</vt:lpstr>
      <vt:lpstr>例6-20 vector应用举例</vt:lpstr>
      <vt:lpstr>例6-20 (续)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深拷贝与浅拷贝</vt:lpstr>
      <vt:lpstr>例6-21 对象的浅拷贝</vt:lpstr>
      <vt:lpstr>例6-21 (续)</vt:lpstr>
      <vt:lpstr>例6-21 (续)</vt:lpstr>
      <vt:lpstr>例6-21 (续)</vt:lpstr>
      <vt:lpstr>PowerPoint 演示文稿</vt:lpstr>
      <vt:lpstr>例6-22 对象的深拷贝</vt:lpstr>
      <vt:lpstr>例6-22 (续)</vt:lpstr>
      <vt:lpstr>PowerPoint 演示文稿</vt:lpstr>
      <vt:lpstr>6.6.1 用字符数组存储和处理字符串</vt:lpstr>
      <vt:lpstr>用字符数组表示字符串的缺点</vt:lpstr>
      <vt:lpstr>6.6.2 string类</vt:lpstr>
      <vt:lpstr>6.6.2 string类(续)</vt:lpstr>
      <vt:lpstr>例6-23 string类应用举例</vt:lpstr>
      <vt:lpstr>例6-23 (续)</vt:lpstr>
      <vt:lpstr>用getline输入整行字符串</vt:lpstr>
      <vt:lpstr>例6-24 用getline输入字符串</vt:lpstr>
      <vt:lpstr>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第十章 多态性</dc:title>
  <dc:creator>Zhengli</dc:creator>
  <cp:lastModifiedBy>Dejun Teng</cp:lastModifiedBy>
  <cp:revision>148</cp:revision>
  <dcterms:created xsi:type="dcterms:W3CDTF">2010-07-16T02:03:42Z</dcterms:created>
  <dcterms:modified xsi:type="dcterms:W3CDTF">2024-04-01T06:49:47Z</dcterms:modified>
</cp:coreProperties>
</file>